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oboto Mono"/>
      <p:regular r:id="rId7"/>
      <p:bold r:id="rId8"/>
      <p:italic r:id="rId9"/>
      <p:boldItalic r:id="rId10"/>
    </p:embeddedFont>
    <p:embeddedFont>
      <p:font typeface="IBM Plex Mon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IBMPlexMono-regular.fntdata"/><Relationship Id="rId10" Type="http://schemas.openxmlformats.org/officeDocument/2006/relationships/font" Target="fonts/RobotoMono-boldItalic.fntdata"/><Relationship Id="rId13" Type="http://schemas.openxmlformats.org/officeDocument/2006/relationships/font" Target="fonts/IBMPlexMono-italic.fntdata"/><Relationship Id="rId12" Type="http://schemas.openxmlformats.org/officeDocument/2006/relationships/font" Target="fonts/IBMPlexMon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Mono-italic.fntdata"/><Relationship Id="rId14" Type="http://schemas.openxmlformats.org/officeDocument/2006/relationships/font" Target="fonts/IBMPlexMon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Mono-regular.fntdata"/><Relationship Id="rId8" Type="http://schemas.openxmlformats.org/officeDocument/2006/relationships/font" Target="fonts/RobotoMon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mailto:xpel@datasektione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876800" y="114300"/>
            <a:ext cx="25527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257700" y="1790701"/>
            <a:ext cx="7044600" cy="90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100" u="sng">
                <a:latin typeface="Roboto Mono"/>
                <a:ea typeface="Roboto Mono"/>
                <a:cs typeface="Roboto Mono"/>
                <a:sym typeface="Roboto Mono"/>
              </a:rPr>
              <a:t>Kallelse och Dagordning för XP-el’s</a:t>
            </a:r>
            <a:r>
              <a:rPr lang="sv" sz="2100" u="sng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sv" sz="2100" u="sng">
                <a:latin typeface="Roboto Mono"/>
                <a:ea typeface="Roboto Mono"/>
                <a:cs typeface="Roboto Mono"/>
                <a:sym typeface="Roboto Mono"/>
              </a:rPr>
              <a:t>årsmöte 2021-02-02</a:t>
            </a:r>
            <a:r>
              <a:rPr lang="sv" sz="49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4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4158825" y="76200"/>
            <a:ext cx="3334500" cy="1676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600">
                <a:latin typeface="IBM Plex Mono"/>
                <a:ea typeface="IBM Plex Mono"/>
                <a:cs typeface="IBM Plex Mono"/>
                <a:sym typeface="IBM Plex Mono"/>
              </a:rPr>
              <a:t>Kallade: </a:t>
            </a:r>
            <a:endParaRPr sz="16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600">
                <a:latin typeface="IBM Plex Mono"/>
                <a:ea typeface="IBM Plex Mono"/>
                <a:cs typeface="IBM Plex Mono"/>
                <a:sym typeface="IBM Plex Mono"/>
              </a:rPr>
              <a:t>XP-el Medlemmar </a:t>
            </a:r>
            <a:endParaRPr sz="16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600">
                <a:latin typeface="IBM Plex Mono"/>
                <a:ea typeface="IBM Plex Mono"/>
                <a:cs typeface="IBM Plex Mono"/>
                <a:sym typeface="IBM Plex Mono"/>
              </a:rPr>
              <a:t>För kännedom: </a:t>
            </a:r>
            <a:endParaRPr sz="16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600">
                <a:latin typeface="IBM Plex Mono"/>
                <a:ea typeface="IBM Plex Mono"/>
                <a:cs typeface="IBM Plex Mono"/>
                <a:sym typeface="IBM Plex Mono"/>
              </a:rPr>
              <a:t>Revisorer &amp; Medlemmar</a:t>
            </a:r>
            <a:endParaRPr sz="1600">
              <a:latin typeface="IBM Plex Mono"/>
              <a:ea typeface="IBM Plex Mono"/>
              <a:cs typeface="IBM Plex Mono"/>
              <a:sym typeface="IBM Plex Mono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7700" y="262076"/>
            <a:ext cx="2018775" cy="59852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>
            <p:ph type="ctrTitle"/>
          </p:nvPr>
        </p:nvSpPr>
        <p:spPr>
          <a:xfrm>
            <a:off x="257700" y="2266950"/>
            <a:ext cx="7044600" cy="911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Plats</a:t>
            </a: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: ZOOM (Länk kommer via mail den 1/2.)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Tid: 18:00 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Dagordning: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§1. Mötets öppnande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§2. Val av mötesordförande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§3. Val av mötessekreterare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§4. Val av två (2) justerare tillika rösträknare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§5. Mötets behörighet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§6. Fastställande av dagordningen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§7. Verksamhetsberättelse för föregående år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Lias Sjölund presenterar verksamhetsberättelsen 2019/2020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§8. Revisionsberättelse för föregående år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Lias Sjölund presenterar revisionsberättelsen 2019/2020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§9. Beslut om ansvarsfrihet för föregående års styrelse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§10. Val av ordförande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§11. Val av styrelseledamöter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Förslag av poster: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IT-ansvarig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Lokal- och maskinansvarig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Kurs- och eventansvarig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Informations- och marknadsföringsansvarig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Robotikansvarig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Kassör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§12. Diskussion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§13. Övriga frågor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● Medlemmars önskemål. Exempelvis förslag av inköp, aktiviteter</a:t>
            </a: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 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   </a:t>
            </a: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och liknande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§14. Mötets avslutande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Motioner </a:t>
            </a: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skickas</a:t>
            </a: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 till </a:t>
            </a:r>
            <a:r>
              <a:rPr lang="sv" sz="1400" u="sng">
                <a:solidFill>
                  <a:schemeClr val="hlink"/>
                </a:solidFill>
                <a:latin typeface="IBM Plex Mono"/>
                <a:ea typeface="IBM Plex Mono"/>
                <a:cs typeface="IBM Plex Mono"/>
                <a:sym typeface="IBM Plex Mono"/>
                <a:hlinkClick r:id="rId4"/>
              </a:rPr>
              <a:t>xpel@datasektionen.com</a:t>
            </a:r>
            <a:r>
              <a:rPr lang="sv" sz="1400">
                <a:latin typeface="IBM Plex Mono"/>
                <a:ea typeface="IBM Plex Mono"/>
                <a:cs typeface="IBM Plex Mono"/>
                <a:sym typeface="IBM Plex Mono"/>
              </a:rPr>
              <a:t> senast 30/1.</a:t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latin typeface="IBM Plex Mono"/>
              <a:ea typeface="IBM Plex Mono"/>
              <a:cs typeface="IBM Plex Mono"/>
              <a:sym typeface="IBM Plex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