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Roboto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font" Target="fonts/Roboto-bold.fntdata"/><Relationship Id="rId23" Type="http://schemas.openxmlformats.org/officeDocument/2006/relationships/slide" Target="slides/slide18.xml"/><Relationship Id="rId45" Type="http://schemas.openxmlformats.org/officeDocument/2006/relationships/font" Target="fonts/Robo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schemas.openxmlformats.org/officeDocument/2006/relationships/font" Target="fonts/Roboto-boldItalic.fntdata"/><Relationship Id="rId25" Type="http://schemas.openxmlformats.org/officeDocument/2006/relationships/slide" Target="slides/slide20.xml"/><Relationship Id="rId47" Type="http://schemas.openxmlformats.org/officeDocument/2006/relationships/font" Target="fonts/Roboto-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cc58c9c352_0_8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cc58c9c352_0_8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cc58c9c352_0_8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cc58c9c352_0_8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cc58c9c352_0_9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cc58c9c352_0_9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cc58c9c352_0_9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cc58c9c352_0_9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cc58c9c352_0_9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cc58c9c352_0_9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cc58c9c352_0_9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cc58c9c352_0_9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cc58c9c352_0_9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cc58c9c352_0_9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cc58c9c352_0_9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cc58c9c352_0_9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cc58c9c352_0_9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cc58c9c352_0_9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cc58c9c352_0_9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cc58c9c352_0_9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cc58c9c352_0_8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cc58c9c352_0_8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cc58c9c352_0_9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cc58c9c352_0_9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cc58c9c352_0_8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cc58c9c352_0_8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cf4a1a480d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cf4a1a480d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cc58c9c352_0_8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cc58c9c352_0_8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cf4a1a480d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cf4a1a480d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cc58c9c352_0_8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cc58c9c352_0_8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cf4a1a480d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cf4a1a480d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cc58c9c352_0_8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cc58c9c352_0_8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cf4a1a480d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cf4a1a480d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cf4a1a480d_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cf4a1a480d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cf4a1a480d_1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2cf4a1a480d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cf4a1a480d_1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cf4a1a480d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cf4a1a480d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cf4a1a480d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cf4a1a480d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cf4a1a480d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cf4a1a480d_5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cf4a1a480d_5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cf4a1a480d_5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cf4a1a480d_5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cc58c9c352_0_8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2cc58c9c352_0_8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cf4a1a480d_1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cf4a1a480d_1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cf4a1a480d_1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2cf4a1a480d_1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cc58c9c352_0_8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cc58c9c352_0_8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cf4a1a480d_1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cf4a1a480d_1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cc58c9c352_0_8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2cc58c9c352_0_8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cf4a1a480d_1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2cf4a1a480d_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cc58c9c352_0_8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2cc58c9c352_0_8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cf4a1a480d_1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cf4a1a480d_1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2cf4a1a480d_1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2cf4a1a480d_1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cf4a1a480d_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2cf4a1a480d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60525" y="185950"/>
            <a:ext cx="8520600" cy="113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Årsmöte 2025/2026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1525" y="1323252"/>
            <a:ext cx="3842473" cy="376929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780975" y="1613400"/>
            <a:ext cx="3655500" cy="3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 sz="3000">
                <a:solidFill>
                  <a:schemeClr val="dk1"/>
                </a:solidFill>
              </a:rPr>
              <a:t>Torsdag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 sz="3000">
                <a:solidFill>
                  <a:schemeClr val="dk1"/>
                </a:solidFill>
              </a:rPr>
              <a:t>2026-04-23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 sz="2000">
                <a:solidFill>
                  <a:schemeClr val="dk1"/>
                </a:solidFill>
              </a:rPr>
              <a:t>18:00 A3024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b="1" lang="sv" sz="1659">
                <a:solidFill>
                  <a:schemeClr val="dk1"/>
                </a:solidFill>
              </a:rPr>
              <a:t>§1.	Mötesformalia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>
                <a:solidFill>
                  <a:srgbClr val="666666"/>
                </a:solidFill>
              </a:rPr>
              <a:t>§2.	Meddelanden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>
                <a:solidFill>
                  <a:srgbClr val="666666"/>
                </a:solidFill>
              </a:rPr>
              <a:t>$3.	Tidigare bordläggningar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>
                <a:solidFill>
                  <a:srgbClr val="666666"/>
                </a:solidFill>
              </a:rPr>
              <a:t>§4.	Propositioner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>
                <a:solidFill>
                  <a:srgbClr val="666666"/>
                </a:solidFill>
              </a:rPr>
              <a:t>§5.	Motioner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/>
              <a:t>§6.	Beslut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/>
              <a:t>§7.	Personval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/>
              <a:t>§8.	Diskussion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sv"/>
              <a:t>§1. Mötesformalia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Mötets öppnande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mötesordförande 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mötessekreterare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Fastställande av röstlängd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Mötets behörighet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två justerare tillika rösträknare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Föregående mötesprotokoll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sv"/>
              <a:t>§1. Mötesformalia</a:t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Val av mötesordförande</a:t>
            </a:r>
            <a:r>
              <a:rPr lang="sv" sz="1600">
                <a:solidFill>
                  <a:schemeClr val="dk1"/>
                </a:solidFill>
              </a:rPr>
              <a:t> 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mötessekreterare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Fastställande av röstlängd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Mötets behörighet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två justerare tillika rösträknare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Föregående mötesprotokoll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sv"/>
              <a:t>§1. Mötesformalia</a:t>
            </a:r>
            <a:endParaRPr/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Val av mötesordförande 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Val av mötessekreterare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Fastställande av röstlängd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Mötets behörighet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två justerare tillika rösträknare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Föregående mötesprotokoll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84" name="Google Shape;8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sv"/>
              <a:t>§1. Mötesformalia</a:t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mötesordförande 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mötessekreterare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Fastställande av röstlängd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Mötets behörighet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två justerare tillika rösträknare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Föregående mötesprotokoll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sv"/>
              <a:t>§1. Mötesformalia</a:t>
            </a:r>
            <a:endParaRPr/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mötesordförande 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mötessekreterare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Fastställande av röstlängd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Mötets behörighet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två justerare tillika rösträknare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Föregående mötesprotokoll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98" name="Google Shape;9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sv"/>
              <a:t>§1. Mötesformalia</a:t>
            </a:r>
            <a:endParaRPr/>
          </a:p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mötesordförande 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mötessekreterare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Fastställande av röstlängd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Mötets behörighet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Val av två justerare tillika rösträknare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Föregående mötesprotokoll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05" name="Google Shape;10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sv"/>
              <a:t>§1. Mötesformalia</a:t>
            </a:r>
            <a:endParaRPr/>
          </a:p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mötesordförande 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mötessekreterare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Fastställande av röstlängd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Mötets behörighet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två justerare tillika rösträknare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Anmälan av övriga frågor samt fastställande av dagordning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Föregående mötesprotokoll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12" name="Google Shape;11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§1. </a:t>
            </a:r>
            <a:r>
              <a:rPr lang="sv"/>
              <a:t>Mötesformalia</a:t>
            </a:r>
            <a:endParaRPr/>
          </a:p>
        </p:txBody>
      </p:sp>
      <p:sp>
        <p:nvSpPr>
          <p:cNvPr id="118" name="Google Shape;118;p22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mötesordförande 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mötessekreterare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Fastställande av röstlängd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Mötets behörighet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två justerare tillika rösträknare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Föregående mötesprotokoll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19" name="Google Shape;11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§1. </a:t>
            </a:r>
            <a:r>
              <a:rPr lang="sv"/>
              <a:t>Mötesformalia</a:t>
            </a:r>
            <a:endParaRPr/>
          </a:p>
        </p:txBody>
      </p:sp>
      <p:sp>
        <p:nvSpPr>
          <p:cNvPr id="125" name="Google Shape;125;p23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mötesordförande 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mötessekreterare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Fastställande av röstlängd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Mötets behörighet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två justerare tillika rösträknare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Föregående mötesprotokoll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26" name="Google Shape;12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132" name="Google Shape;132;p24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§2.	</a:t>
            </a:r>
            <a:r>
              <a:rPr b="1" lang="sv" sz="1659">
                <a:solidFill>
                  <a:schemeClr val="dk1"/>
                </a:solidFill>
              </a:rPr>
              <a:t>Meddelanden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>
                <a:solidFill>
                  <a:srgbClr val="666666"/>
                </a:solidFill>
              </a:rPr>
              <a:t>$3.	Tidigare bordläggningar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>
                <a:solidFill>
                  <a:srgbClr val="666666"/>
                </a:solidFill>
              </a:rPr>
              <a:t>§4.	Propositioner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>
                <a:solidFill>
                  <a:srgbClr val="666666"/>
                </a:solidFill>
              </a:rPr>
              <a:t>§5.	Motioner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§6.	Beslut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§7.	Personval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§8.	Diskussion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33" name="Google Shape;13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§2.</a:t>
            </a:r>
            <a:r>
              <a:rPr lang="sv"/>
              <a:t> Meddelanden</a:t>
            </a:r>
            <a:endParaRPr/>
          </a:p>
        </p:txBody>
      </p:sp>
      <p:sp>
        <p:nvSpPr>
          <p:cNvPr id="139" name="Google Shape;139;p25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Styrelsens redovisning av verksamhet för det nuvarande året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40" name="Google Shape;14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146" name="Google Shape;146;p26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</a:t>
            </a:r>
            <a:r>
              <a:rPr b="1" lang="sv" sz="1659">
                <a:solidFill>
                  <a:srgbClr val="666666"/>
                </a:solidFill>
              </a:rPr>
              <a:t>Meddelanden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$3.	Tidigare bordläggningar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>
                <a:solidFill>
                  <a:srgbClr val="666666"/>
                </a:solidFill>
              </a:rPr>
              <a:t>§4.	Propositioner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>
                <a:solidFill>
                  <a:srgbClr val="666666"/>
                </a:solidFill>
              </a:rPr>
              <a:t>§5.	Motioner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§6.	Beslut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§7.	Personval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§8.	Diskussion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47" name="Google Shape;14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§3. Tidigare bordläggningar</a:t>
            </a:r>
            <a:endParaRPr/>
          </a:p>
        </p:txBody>
      </p:sp>
      <p:sp>
        <p:nvSpPr>
          <p:cNvPr id="153" name="Google Shape;153;p27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Tidigare bordläggningar</a:t>
            </a:r>
            <a:endParaRPr b="1" sz="1600">
              <a:solidFill>
                <a:schemeClr val="dk1"/>
              </a:solidFill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" sz="1600"/>
              <a:t>Inga tidigare bordläggningar</a:t>
            </a:r>
            <a:endParaRPr i="1" sz="1600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54" name="Google Shape;15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160" name="Google Shape;160;p28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</a:t>
            </a:r>
            <a:r>
              <a:rPr b="1" lang="sv" sz="1659">
                <a:solidFill>
                  <a:srgbClr val="666666"/>
                </a:solidFill>
              </a:rPr>
              <a:t>Meddelanden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$3.	Tidigare bordläggningar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§4.	Propositioner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>
                <a:solidFill>
                  <a:srgbClr val="666666"/>
                </a:solidFill>
              </a:rPr>
              <a:t>§5.	Motioner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§6.	Beslut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§7.	Personval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§8.	Diskussion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61" name="Google Shape;16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§4. Propositioner</a:t>
            </a:r>
            <a:endParaRPr/>
          </a:p>
        </p:txBody>
      </p:sp>
      <p:sp>
        <p:nvSpPr>
          <p:cNvPr id="167" name="Google Shape;167;p29"/>
          <p:cNvSpPr txBox="1"/>
          <p:nvPr>
            <p:ph idx="1" type="body"/>
          </p:nvPr>
        </p:nvSpPr>
        <p:spPr>
          <a:xfrm>
            <a:off x="-166350" y="1017725"/>
            <a:ext cx="8520600" cy="437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sv" sz="1600"/>
              <a:t>Inga inkomna propositioner</a:t>
            </a:r>
            <a:endParaRPr i="1" sz="2000"/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600"/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68" name="Google Shape;16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174" name="Google Shape;174;p30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Information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$3.	Tidigare bordläggningar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§4.	Propositioner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§5.	Motioner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§6.	Beslut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§7.	Personval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§8.	Diskussion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75" name="Google Shape;17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§5. Motioner</a:t>
            </a:r>
            <a:endParaRPr/>
          </a:p>
        </p:txBody>
      </p:sp>
      <p:sp>
        <p:nvSpPr>
          <p:cNvPr id="181" name="Google Shape;181;p31"/>
          <p:cNvSpPr txBox="1"/>
          <p:nvPr>
            <p:ph idx="1" type="body"/>
          </p:nvPr>
        </p:nvSpPr>
        <p:spPr>
          <a:xfrm>
            <a:off x="-166350" y="1017725"/>
            <a:ext cx="8520600" cy="396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Upplösning av föreningen</a:t>
            </a:r>
            <a:endParaRPr i="1" sz="1600"/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" sz="1600">
                <a:solidFill>
                  <a:schemeClr val="dk1"/>
                </a:solidFill>
              </a:rPr>
              <a:t>Föredragare: Calle Rautio</a:t>
            </a:r>
            <a:endParaRPr i="1" sz="1600">
              <a:solidFill>
                <a:schemeClr val="dk1"/>
              </a:solidFill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" sz="1600">
                <a:solidFill>
                  <a:schemeClr val="dk1"/>
                </a:solidFill>
              </a:rPr>
              <a:t>Bilaga: -</a:t>
            </a:r>
            <a:endParaRPr i="1" sz="1600">
              <a:solidFill>
                <a:schemeClr val="dk1"/>
              </a:solidFill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" sz="1600">
                <a:solidFill>
                  <a:schemeClr val="dk1"/>
                </a:solidFill>
              </a:rPr>
              <a:t>	</a:t>
            </a:r>
            <a:r>
              <a:rPr b="1" i="1" lang="sv" sz="1600">
                <a:solidFill>
                  <a:schemeClr val="dk1"/>
                </a:solidFill>
              </a:rPr>
              <a:t>Calle Rautio</a:t>
            </a:r>
            <a:r>
              <a:rPr i="1" lang="sv" sz="1600">
                <a:solidFill>
                  <a:schemeClr val="dk1"/>
                </a:solidFill>
              </a:rPr>
              <a:t> föreslår mötet</a:t>
            </a:r>
            <a:endParaRPr i="1"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>
              <a:solidFill>
                <a:schemeClr val="dk1"/>
              </a:solidFill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sv" sz="1600">
                <a:solidFill>
                  <a:schemeClr val="dk1"/>
                </a:solidFill>
              </a:rPr>
              <a:t>att</a:t>
            </a:r>
            <a:r>
              <a:rPr i="1" lang="sv" sz="1600">
                <a:solidFill>
                  <a:schemeClr val="dk1"/>
                </a:solidFill>
              </a:rPr>
              <a:t>	kalla till möte i maj för att upplösa föreningen</a:t>
            </a:r>
            <a:endParaRPr i="1" sz="1600">
              <a:solidFill>
                <a:schemeClr val="dk1"/>
              </a:solidFill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sv" sz="1600">
                <a:solidFill>
                  <a:schemeClr val="dk1"/>
                </a:solidFill>
              </a:rPr>
              <a:t>att</a:t>
            </a:r>
            <a:r>
              <a:rPr i="1" lang="sv" sz="1600">
                <a:solidFill>
                  <a:schemeClr val="dk1"/>
                </a:solidFill>
              </a:rPr>
              <a:t>	upplösa föreningen Datasektionens Allmänna Schack Ensemble</a:t>
            </a:r>
            <a:endParaRPr i="1" sz="1600">
              <a:solidFill>
                <a:schemeClr val="dk1"/>
              </a:solidFill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" sz="1600">
                <a:solidFill>
                  <a:schemeClr val="dk1"/>
                </a:solidFill>
              </a:rPr>
              <a:t>		</a:t>
            </a:r>
            <a:r>
              <a:rPr b="1" i="1" lang="sv" sz="1600">
                <a:solidFill>
                  <a:schemeClr val="dk1"/>
                </a:solidFill>
              </a:rPr>
              <a:t>Fredrik Falk </a:t>
            </a:r>
            <a:r>
              <a:rPr i="1" lang="sv" sz="1600">
                <a:solidFill>
                  <a:schemeClr val="dk1"/>
                </a:solidFill>
              </a:rPr>
              <a:t>tilläggs yrkar</a:t>
            </a:r>
            <a:endParaRPr i="1"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" sz="1600">
                <a:solidFill>
                  <a:schemeClr val="dk1"/>
                </a:solidFill>
              </a:rPr>
              <a:t>			</a:t>
            </a:r>
            <a:r>
              <a:rPr b="1" lang="sv" sz="1600">
                <a:solidFill>
                  <a:schemeClr val="dk1"/>
                </a:solidFill>
              </a:rPr>
              <a:t>att	</a:t>
            </a:r>
            <a:r>
              <a:rPr lang="sv" sz="1600">
                <a:solidFill>
                  <a:schemeClr val="dk1"/>
                </a:solidFill>
              </a:rPr>
              <a:t>Calle Rautio ska ha en powerpoint presentation på sektionsmöte 4 för </a:t>
            </a:r>
            <a:endParaRPr sz="1600">
              <a:solidFill>
                <a:schemeClr val="dk1"/>
              </a:solidFill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1600">
                <a:solidFill>
                  <a:schemeClr val="dk1"/>
                </a:solidFill>
              </a:rPr>
              <a:t>att motivera sin motion</a:t>
            </a:r>
            <a:endParaRPr sz="1600">
              <a:solidFill>
                <a:schemeClr val="dk1"/>
              </a:solidFill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82" name="Google Shape;18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188" name="Google Shape;188;p32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Information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$3.	Tidigare bordläggningar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§4.	Propositioner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§5.	Motioner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§6.	Beslut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§7.	Personval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§8.	Diskussion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89" name="Google Shape;18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sp>
        <p:nvSpPr>
          <p:cNvPr id="195" name="Google Shape;195;p33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Ansvarsbefriande från verksamhetsåret 2024/2025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Fastställande av verksamhetsplan för verksamhetsåret 2026/2027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Fastställande av Budget för verksamhetsåret 2026/2027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Medlemsavgift under året 2026/2027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96" name="Google Shape;19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sp>
        <p:nvSpPr>
          <p:cNvPr id="202" name="Google Shape;202;p34"/>
          <p:cNvSpPr txBox="1"/>
          <p:nvPr>
            <p:ph idx="1" type="body"/>
          </p:nvPr>
        </p:nvSpPr>
        <p:spPr>
          <a:xfrm>
            <a:off x="290850" y="1017725"/>
            <a:ext cx="7802400" cy="387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-2952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sv" sz="1500">
                <a:solidFill>
                  <a:schemeClr val="dk1"/>
                </a:solidFill>
              </a:rPr>
              <a:t>Ansvarsbefriande från verksamhetsåret 2024/2025</a:t>
            </a:r>
            <a:endParaRPr b="1"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Föredragare: DASE styrelsen 2024/2025</a:t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Bilaga: Å.6.1.1-3</a:t>
            </a:r>
            <a:br>
              <a:rPr lang="sv" sz="1500">
                <a:solidFill>
                  <a:schemeClr val="dk1"/>
                </a:solidFill>
              </a:rPr>
            </a:b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Ansvarsbefrielse för det tidigare år som vi satt som styrelse för DASE.</a:t>
            </a:r>
            <a:endParaRPr i="1" sz="1500">
              <a:solidFill>
                <a:schemeClr val="dk1"/>
              </a:solidFill>
              <a:highlight>
                <a:srgbClr val="FFD340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r>
              <a:rPr b="1" lang="sv" sz="1500">
                <a:solidFill>
                  <a:schemeClr val="dk1"/>
                </a:solidFill>
              </a:rPr>
              <a:t>Förslag till beslut: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	</a:t>
            </a:r>
            <a:r>
              <a:rPr lang="sv" sz="1500">
                <a:solidFill>
                  <a:schemeClr val="dk1"/>
                </a:solidFill>
              </a:rPr>
              <a:t>Tidigare styrelsen föreslår mötet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r>
              <a:rPr b="1" lang="sv" sz="1500">
                <a:solidFill>
                  <a:schemeClr val="dk1"/>
                </a:solidFill>
              </a:rPr>
              <a:t>att	</a:t>
            </a:r>
            <a:r>
              <a:rPr lang="sv" sz="1500">
                <a:solidFill>
                  <a:schemeClr val="dk1"/>
                </a:solidFill>
              </a:rPr>
              <a:t>Lägga </a:t>
            </a:r>
            <a:r>
              <a:rPr lang="sv" sz="1500">
                <a:solidFill>
                  <a:schemeClr val="dk1"/>
                </a:solidFill>
              </a:rPr>
              <a:t>verksamhetsberättelsen 2024/2025 till handlingarna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r>
              <a:rPr b="1" lang="sv" sz="1500">
                <a:solidFill>
                  <a:schemeClr val="dk1"/>
                </a:solidFill>
              </a:rPr>
              <a:t>att	</a:t>
            </a:r>
            <a:r>
              <a:rPr lang="sv" sz="1500">
                <a:solidFill>
                  <a:schemeClr val="dk1"/>
                </a:solidFill>
              </a:rPr>
              <a:t>Lägga årsbokslutet 2024/2025 till handlingarna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r>
              <a:rPr b="1" lang="sv" sz="1500">
                <a:solidFill>
                  <a:schemeClr val="dk1"/>
                </a:solidFill>
              </a:rPr>
              <a:t>att	</a:t>
            </a:r>
            <a:r>
              <a:rPr lang="sv" sz="1500">
                <a:solidFill>
                  <a:schemeClr val="dk1"/>
                </a:solidFill>
              </a:rPr>
              <a:t>Lägga revisionsberättelsen 2024/2025 till handlingarna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</a:t>
            </a:r>
            <a:r>
              <a:rPr lang="sv" sz="1500">
                <a:solidFill>
                  <a:schemeClr val="dk1"/>
                </a:solidFill>
              </a:rPr>
              <a:t>	DASE styrelsen 2024/2025 får ansvarsfrihet för verksamhetsåret 2024/2025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Fredrik Falk </a:t>
            </a:r>
            <a:r>
              <a:rPr lang="sv" sz="1500">
                <a:solidFill>
                  <a:schemeClr val="dk1"/>
                </a:solidFill>
              </a:rPr>
              <a:t>yrkar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	</a:t>
            </a:r>
            <a:r>
              <a:rPr lang="sv" sz="1500">
                <a:solidFill>
                  <a:schemeClr val="dk1"/>
                </a:solidFill>
              </a:rPr>
              <a:t>Inte ge ansvarsfrihet till William Poromaa då det är roligt nu när han är här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mötet beslutar 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</a:t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03" name="Google Shape;20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pic>
        <p:nvPicPr>
          <p:cNvPr id="209" name="Google Shape;20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5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Ansvarsbefriande från verksamhetsåret 2024/2025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Fastställande av verksamhetsplan för verksamhetsåret 2026/2027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Fastställande av Budget för verksamhetsåret 2026/2027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Medlemsavgift under året 2026/2027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sp>
        <p:nvSpPr>
          <p:cNvPr id="216" name="Google Shape;216;p36"/>
          <p:cNvSpPr txBox="1"/>
          <p:nvPr>
            <p:ph idx="1" type="body"/>
          </p:nvPr>
        </p:nvSpPr>
        <p:spPr>
          <a:xfrm>
            <a:off x="187525" y="1017725"/>
            <a:ext cx="8520600" cy="39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 startAt="2"/>
            </a:pPr>
            <a:r>
              <a:rPr b="1" lang="sv" sz="1500">
                <a:solidFill>
                  <a:schemeClr val="dk1"/>
                </a:solidFill>
              </a:rPr>
              <a:t>Fastställande av verksamhetsplan för verksamhetsåret 2026/2027</a:t>
            </a:r>
            <a:endParaRPr b="1"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Föredragare: DASE styrelsen</a:t>
            </a:r>
            <a:br>
              <a:rPr lang="sv" sz="1500">
                <a:solidFill>
                  <a:schemeClr val="dk1"/>
                </a:solidFill>
              </a:rPr>
            </a:br>
            <a:r>
              <a:rPr lang="sv" sz="1500">
                <a:solidFill>
                  <a:schemeClr val="dk1"/>
                </a:solidFill>
              </a:rPr>
              <a:t>Bilaga: Å.6.2.1</a:t>
            </a:r>
            <a:br>
              <a:rPr lang="sv" sz="1500">
                <a:solidFill>
                  <a:schemeClr val="dk1"/>
                </a:solidFill>
              </a:rPr>
            </a:b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0" lvl="0" marL="45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Verksamhetsplan för året 2026/2027 innefattar det som ska göras nästa verksamhetsår.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Förslag till beslut: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	</a:t>
            </a:r>
            <a:r>
              <a:rPr lang="sv" sz="1500">
                <a:solidFill>
                  <a:schemeClr val="dk1"/>
                </a:solidFill>
              </a:rPr>
              <a:t>Dase styrelse föreslår mötet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</a:t>
            </a:r>
            <a:r>
              <a:rPr lang="sv" sz="1500">
                <a:solidFill>
                  <a:schemeClr val="dk1"/>
                </a:solidFill>
              </a:rPr>
              <a:t>	fastställa verksamhetsplan 2026/2027 enligt bilaga</a:t>
            </a:r>
            <a:endParaRPr sz="1500">
              <a:solidFill>
                <a:schemeClr val="dk1"/>
              </a:solidFill>
            </a:endParaRPr>
          </a:p>
        </p:txBody>
      </p:sp>
      <p:pic>
        <p:nvPicPr>
          <p:cNvPr id="217" name="Google Shape;21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pic>
        <p:nvPicPr>
          <p:cNvPr id="223" name="Google Shape;22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7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Ansvarsbefriande från verksamhetsåret 2024/2025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Fastställande av verksamhetsplan för verksamhetsåret 2026/2027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Fastställande av Budget för verksamhetsåret 2026/2027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Medlemsavgift under året 2026/2027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sp>
        <p:nvSpPr>
          <p:cNvPr id="230" name="Google Shape;230;p38"/>
          <p:cNvSpPr txBox="1"/>
          <p:nvPr>
            <p:ph idx="1" type="body"/>
          </p:nvPr>
        </p:nvSpPr>
        <p:spPr>
          <a:xfrm>
            <a:off x="214650" y="1017725"/>
            <a:ext cx="8520600" cy="39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 startAt="3"/>
            </a:pPr>
            <a:r>
              <a:rPr b="1" lang="sv" sz="1500">
                <a:solidFill>
                  <a:schemeClr val="dk1"/>
                </a:solidFill>
              </a:rPr>
              <a:t>Fastställande av Budget för verksamhetsåret 2026/2027</a:t>
            </a:r>
            <a:endParaRPr b="1"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Föredragare: DASE styrelsen</a:t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bilaga: Å.6.3.1</a:t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Förslag till beslut: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	</a:t>
            </a:r>
            <a:r>
              <a:rPr lang="sv" sz="1500">
                <a:solidFill>
                  <a:schemeClr val="dk1"/>
                </a:solidFill>
              </a:rPr>
              <a:t>DASE styrelse föreslår Föreningsmötet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</a:t>
            </a:r>
            <a:r>
              <a:rPr lang="sv" sz="1500">
                <a:solidFill>
                  <a:schemeClr val="dk1"/>
                </a:solidFill>
              </a:rPr>
              <a:t>	fastställa budget 2026/2027 enligt bilaga 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</p:txBody>
      </p:sp>
      <p:pic>
        <p:nvPicPr>
          <p:cNvPr id="231" name="Google Shape;23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pic>
        <p:nvPicPr>
          <p:cNvPr id="237" name="Google Shape;23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9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Ansvarsbefriande från verksamhetsåret 2024/2025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Fastställande av verksamhetsplan för verksamhetsåret 2026/2027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Fastställande av Budget för verksamhetsåret 2026/2027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Medlemsavgift under året 2026/2027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sp>
        <p:nvSpPr>
          <p:cNvPr id="244" name="Google Shape;244;p40"/>
          <p:cNvSpPr txBox="1"/>
          <p:nvPr>
            <p:ph idx="1" type="body"/>
          </p:nvPr>
        </p:nvSpPr>
        <p:spPr>
          <a:xfrm>
            <a:off x="290850" y="1017725"/>
            <a:ext cx="8520600" cy="40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 startAt="4"/>
            </a:pPr>
            <a:r>
              <a:rPr b="1" lang="sv" sz="1500">
                <a:solidFill>
                  <a:schemeClr val="dk1"/>
                </a:solidFill>
              </a:rPr>
              <a:t>Medlemsavgift under året 2026/2027</a:t>
            </a:r>
            <a:endParaRPr b="1"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 sz="1500">
                <a:solidFill>
                  <a:schemeClr val="dk1"/>
                </a:solidFill>
              </a:rPr>
              <a:t>Föredragare: DASE styrelsen</a:t>
            </a:r>
            <a:br>
              <a:rPr lang="sv" sz="1500">
                <a:solidFill>
                  <a:schemeClr val="dk1"/>
                </a:solidFill>
              </a:rPr>
            </a:b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0" lvl="0" marL="45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 sz="1500">
                <a:solidFill>
                  <a:schemeClr val="dk1"/>
                </a:solidFill>
              </a:rPr>
              <a:t>Enligt Sverok ska man bestämma nästa års medlemsavgift varje årsmöte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1500">
                <a:solidFill>
                  <a:schemeClr val="dk1"/>
                </a:solidFill>
              </a:rPr>
              <a:t>Förslag till beslut: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1500">
                <a:solidFill>
                  <a:schemeClr val="dk1"/>
                </a:solidFill>
              </a:rPr>
              <a:t>	</a:t>
            </a:r>
            <a:r>
              <a:rPr lang="sv" sz="1500">
                <a:solidFill>
                  <a:schemeClr val="dk1"/>
                </a:solidFill>
              </a:rPr>
              <a:t>DASE styrelse föreslår Föreningsmötet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1500">
                <a:solidFill>
                  <a:schemeClr val="dk1"/>
                </a:solidFill>
              </a:rPr>
              <a:t>att</a:t>
            </a:r>
            <a:r>
              <a:rPr lang="sv" sz="1500">
                <a:solidFill>
                  <a:schemeClr val="dk1"/>
                </a:solidFill>
              </a:rPr>
              <a:t>	Medlemsavgiften ska stanna kvar på 50 kr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45" name="Google Shape;24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251" name="Google Shape;251;p41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</a:t>
            </a:r>
            <a:r>
              <a:rPr b="1" lang="sv" sz="1659">
                <a:solidFill>
                  <a:srgbClr val="666666"/>
                </a:solidFill>
              </a:rPr>
              <a:t>Meddelanden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$3.	Tidigare bordläggningar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§4.	Propositioner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§5.	Motioner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§6.	Beslut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§7.	Personval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§8.	Diskussion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52" name="Google Shape;25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§7. Personval</a:t>
            </a:r>
            <a:endParaRPr/>
          </a:p>
        </p:txBody>
      </p:sp>
      <p:sp>
        <p:nvSpPr>
          <p:cNvPr id="258" name="Google Shape;258;p42"/>
          <p:cNvSpPr txBox="1"/>
          <p:nvPr>
            <p:ph idx="1" type="body"/>
          </p:nvPr>
        </p:nvSpPr>
        <p:spPr>
          <a:xfrm>
            <a:off x="311700" y="11805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-310233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sv" sz="1659">
                <a:solidFill>
                  <a:schemeClr val="dk1"/>
                </a:solidFill>
              </a:rPr>
              <a:t>DASE styrelse</a:t>
            </a:r>
            <a:endParaRPr b="1" sz="1659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59">
              <a:solidFill>
                <a:schemeClr val="dk1"/>
              </a:solidFill>
            </a:endParaRPr>
          </a:p>
          <a:p>
            <a:pPr indent="-3102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Ordförande</a:t>
            </a:r>
            <a:endParaRPr b="1" sz="1659">
              <a:solidFill>
                <a:schemeClr val="dk1"/>
              </a:solidFill>
            </a:endParaRPr>
          </a:p>
          <a:p>
            <a:pPr indent="-3102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Vakant</a:t>
            </a:r>
            <a:endParaRPr sz="1659">
              <a:solidFill>
                <a:schemeClr val="dk1"/>
              </a:solidFill>
            </a:endParaRPr>
          </a:p>
          <a:p>
            <a:pPr indent="-3102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William Poromaa</a:t>
            </a:r>
            <a:endParaRPr sz="1659">
              <a:solidFill>
                <a:schemeClr val="dk1"/>
              </a:solidFill>
            </a:endParaRPr>
          </a:p>
          <a:p>
            <a:pPr indent="-3102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Vice </a:t>
            </a:r>
            <a:r>
              <a:rPr b="1" lang="sv" sz="1659">
                <a:solidFill>
                  <a:schemeClr val="dk1"/>
                </a:solidFill>
              </a:rPr>
              <a:t>Ordförande</a:t>
            </a:r>
            <a:endParaRPr b="1" sz="1659">
              <a:solidFill>
                <a:schemeClr val="dk1"/>
              </a:solidFill>
            </a:endParaRPr>
          </a:p>
          <a:p>
            <a:pPr indent="-3102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Vakant</a:t>
            </a:r>
            <a:endParaRPr sz="1659">
              <a:solidFill>
                <a:schemeClr val="dk1"/>
              </a:solidFill>
            </a:endParaRPr>
          </a:p>
          <a:p>
            <a:pPr indent="-3102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Pontus Asservik</a:t>
            </a:r>
            <a:endParaRPr sz="1659">
              <a:solidFill>
                <a:schemeClr val="dk1"/>
              </a:solidFill>
            </a:endParaRPr>
          </a:p>
          <a:p>
            <a:pPr indent="-3102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Kassör</a:t>
            </a:r>
            <a:endParaRPr b="1" sz="1659">
              <a:solidFill>
                <a:schemeClr val="dk1"/>
              </a:solidFill>
            </a:endParaRPr>
          </a:p>
          <a:p>
            <a:pPr indent="-3102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i="1" lang="sv" sz="1659">
                <a:solidFill>
                  <a:schemeClr val="dk1"/>
                </a:solidFill>
              </a:rPr>
              <a:t>Vakant</a:t>
            </a:r>
            <a:endParaRPr i="1" sz="1659">
              <a:solidFill>
                <a:schemeClr val="dk1"/>
              </a:solidFill>
            </a:endParaRPr>
          </a:p>
          <a:p>
            <a:pPr indent="-3102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Anton Nyström</a:t>
            </a:r>
            <a:endParaRPr sz="1659">
              <a:solidFill>
                <a:schemeClr val="dk1"/>
              </a:solidFill>
            </a:endParaRPr>
          </a:p>
          <a:p>
            <a:pPr indent="-3102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Sekreterare</a:t>
            </a:r>
            <a:endParaRPr b="1" sz="1659">
              <a:solidFill>
                <a:schemeClr val="dk1"/>
              </a:solidFill>
            </a:endParaRPr>
          </a:p>
          <a:p>
            <a:pPr indent="-3102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Vakant</a:t>
            </a:r>
            <a:endParaRPr sz="1659">
              <a:solidFill>
                <a:schemeClr val="dk1"/>
              </a:solidFill>
            </a:endParaRPr>
          </a:p>
          <a:p>
            <a:pPr indent="-3102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CJ</a:t>
            </a:r>
            <a:endParaRPr sz="1659">
              <a:solidFill>
                <a:schemeClr val="dk1"/>
              </a:solidFill>
            </a:endParaRPr>
          </a:p>
          <a:p>
            <a:pPr indent="-3102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PR-ansvarig</a:t>
            </a:r>
            <a:endParaRPr b="1" sz="1659">
              <a:solidFill>
                <a:schemeClr val="dk1"/>
              </a:solidFill>
            </a:endParaRPr>
          </a:p>
          <a:p>
            <a:pPr indent="-3102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Vakant</a:t>
            </a:r>
            <a:endParaRPr sz="1659">
              <a:solidFill>
                <a:schemeClr val="dk1"/>
              </a:solidFill>
            </a:endParaRPr>
          </a:p>
          <a:p>
            <a:pPr indent="-3102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Noel</a:t>
            </a:r>
            <a:endParaRPr sz="1659">
              <a:solidFill>
                <a:schemeClr val="dk1"/>
              </a:solidFill>
            </a:endParaRPr>
          </a:p>
          <a:p>
            <a:pPr indent="-3102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Sir Cock</a:t>
            </a:r>
            <a:endParaRPr b="1" sz="1659">
              <a:solidFill>
                <a:schemeClr val="dk1"/>
              </a:solidFill>
            </a:endParaRPr>
          </a:p>
          <a:p>
            <a:pPr indent="-3102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Vakant</a:t>
            </a:r>
            <a:endParaRPr sz="1659">
              <a:solidFill>
                <a:schemeClr val="dk1"/>
              </a:solidFill>
            </a:endParaRPr>
          </a:p>
          <a:p>
            <a:pPr indent="-3102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Daspen</a:t>
            </a:r>
            <a:endParaRPr sz="1659">
              <a:solidFill>
                <a:schemeClr val="dk1"/>
              </a:solidFill>
            </a:endParaRPr>
          </a:p>
        </p:txBody>
      </p:sp>
      <p:pic>
        <p:nvPicPr>
          <p:cNvPr id="259" name="Google Shape;25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3"/>
          <p:cNvSpPr txBox="1"/>
          <p:nvPr>
            <p:ph type="title"/>
          </p:nvPr>
        </p:nvSpPr>
        <p:spPr>
          <a:xfrm>
            <a:off x="311700" y="3373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§7. Personval</a:t>
            </a:r>
            <a:endParaRPr/>
          </a:p>
        </p:txBody>
      </p:sp>
      <p:sp>
        <p:nvSpPr>
          <p:cNvPr id="265" name="Google Shape;265;p43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393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arabicPeriod"/>
            </a:pPr>
            <a:r>
              <a:rPr b="1" lang="sv" sz="1659">
                <a:solidFill>
                  <a:schemeClr val="dk1"/>
                </a:solidFill>
              </a:rPr>
              <a:t>Övriga </a:t>
            </a:r>
            <a:r>
              <a:rPr b="1" lang="sv" sz="1659">
                <a:solidFill>
                  <a:schemeClr val="dk1"/>
                </a:solidFill>
              </a:rPr>
              <a:t>Poster</a:t>
            </a:r>
            <a:endParaRPr b="1" sz="1659">
              <a:solidFill>
                <a:schemeClr val="dk1"/>
              </a:solidFill>
            </a:endParaRPr>
          </a:p>
          <a:p>
            <a:pPr indent="-3339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Revisor</a:t>
            </a:r>
            <a:endParaRPr i="1" sz="1659">
              <a:solidFill>
                <a:schemeClr val="dk1"/>
              </a:solidFill>
            </a:endParaRPr>
          </a:p>
          <a:p>
            <a:pPr indent="-3339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romanLcPeriod"/>
            </a:pPr>
            <a:r>
              <a:rPr i="1" lang="sv" sz="1659">
                <a:solidFill>
                  <a:schemeClr val="dk1"/>
                </a:solidFill>
              </a:rPr>
              <a:t>Vakant</a:t>
            </a:r>
            <a:endParaRPr i="1" sz="1659">
              <a:solidFill>
                <a:schemeClr val="dk1"/>
              </a:solidFill>
            </a:endParaRPr>
          </a:p>
          <a:p>
            <a:pPr indent="-3339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romanLcPeriod"/>
            </a:pPr>
            <a:r>
              <a:rPr i="1" lang="sv" sz="1659">
                <a:solidFill>
                  <a:schemeClr val="dk1"/>
                </a:solidFill>
              </a:rPr>
              <a:t>Calle Rautio</a:t>
            </a:r>
            <a:endParaRPr i="1" sz="1659">
              <a:solidFill>
                <a:schemeClr val="dk1"/>
              </a:solidFill>
            </a:endParaRPr>
          </a:p>
          <a:p>
            <a:pPr indent="-3339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Valberedning</a:t>
            </a:r>
            <a:endParaRPr i="1" sz="1659">
              <a:solidFill>
                <a:schemeClr val="dk1"/>
              </a:solidFill>
            </a:endParaRPr>
          </a:p>
          <a:p>
            <a:pPr indent="-3339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romanLcPeriod"/>
            </a:pPr>
            <a:r>
              <a:rPr i="1" lang="sv" sz="1659">
                <a:solidFill>
                  <a:schemeClr val="dk1"/>
                </a:solidFill>
              </a:rPr>
              <a:t>Vakant</a:t>
            </a:r>
            <a:endParaRPr i="1" sz="1659">
              <a:solidFill>
                <a:schemeClr val="dk1"/>
              </a:solidFill>
            </a:endParaRPr>
          </a:p>
          <a:p>
            <a:pPr indent="-3339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romanLcPeriod"/>
            </a:pPr>
            <a:r>
              <a:rPr i="1" lang="sv" sz="1659">
                <a:solidFill>
                  <a:schemeClr val="dk1"/>
                </a:solidFill>
              </a:rPr>
              <a:t>Ragge</a:t>
            </a:r>
            <a:endParaRPr i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66" name="Google Shape;26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272" name="Google Shape;272;p44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</a:t>
            </a:r>
            <a:r>
              <a:rPr b="1" lang="sv" sz="1659">
                <a:solidFill>
                  <a:srgbClr val="666666"/>
                </a:solidFill>
              </a:rPr>
              <a:t>Meddelanden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$3.	Tidigare bordläggningar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§4.	Propositioner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§5.	Motioner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§6.	Beslut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§7.	Personval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§8.	Diskussion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73" name="Google Shape;273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§8. Diskussion</a:t>
            </a:r>
            <a:endParaRPr/>
          </a:p>
        </p:txBody>
      </p:sp>
      <p:sp>
        <p:nvSpPr>
          <p:cNvPr id="279" name="Google Shape;279;p45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Diskussion</a:t>
            </a:r>
            <a:endParaRPr b="1" sz="1600">
              <a:solidFill>
                <a:schemeClr val="dk1"/>
              </a:solidFill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" sz="1600"/>
              <a:t>Inga inkomna </a:t>
            </a:r>
            <a:r>
              <a:rPr i="1" lang="sv" sz="1600"/>
              <a:t>diskussionspunkter</a:t>
            </a:r>
            <a:endParaRPr i="1" sz="1600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80" name="Google Shape;28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286" name="Google Shape;286;p46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</a:t>
            </a:r>
            <a:r>
              <a:rPr b="1" lang="sv" sz="1659">
                <a:solidFill>
                  <a:srgbClr val="666666"/>
                </a:solidFill>
              </a:rPr>
              <a:t>Meddelanden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$3.	Tidigare bordläggningar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§4.	Propositioner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§5.	Motioner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§6.	Beslut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§7.	Personval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§8.	Diskussion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§9.	Övriga frågor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87" name="Google Shape;287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§9. Övriga frågor</a:t>
            </a:r>
            <a:endParaRPr/>
          </a:p>
        </p:txBody>
      </p:sp>
      <p:sp>
        <p:nvSpPr>
          <p:cNvPr id="293" name="Google Shape;293;p47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sv" sz="1600"/>
              <a:t>Inga inkomna övriga frågor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94" name="Google Shape;294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300" name="Google Shape;300;p48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</a:t>
            </a:r>
            <a:r>
              <a:rPr b="1" lang="sv" sz="1659">
                <a:solidFill>
                  <a:srgbClr val="666666"/>
                </a:solidFill>
              </a:rPr>
              <a:t>Meddelanden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$3.	Tidigare bordläggningar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§4.	Propositioner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§5.	Motioner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§6.	Beslut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§7.	Personval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§8.	Diskussion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§9.	Övriga frågor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301" name="Google Shape;301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§10. Avslutande formalia</a:t>
            </a:r>
            <a:endParaRPr/>
          </a:p>
        </p:txBody>
      </p:sp>
      <p:sp>
        <p:nvSpPr>
          <p:cNvPr id="307" name="Google Shape;307;p49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Nästa möte 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lang="sv" sz="1600"/>
              <a:t>Mötets avslutande</a:t>
            </a:r>
            <a:endParaRPr sz="1600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308" name="Google Shape;308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§10. Avslutande formalia</a:t>
            </a:r>
            <a:endParaRPr/>
          </a:p>
        </p:txBody>
      </p:sp>
      <p:sp>
        <p:nvSpPr>
          <p:cNvPr id="314" name="Google Shape;314;p50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Nästa möte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Mötets avslutande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315" name="Google Shape;315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1"/>
          <p:cNvSpPr txBox="1"/>
          <p:nvPr>
            <p:ph type="ctrTitle"/>
          </p:nvPr>
        </p:nvSpPr>
        <p:spPr>
          <a:xfrm>
            <a:off x="360525" y="185950"/>
            <a:ext cx="8520600" cy="113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Mötet Avslutat</a:t>
            </a:r>
            <a:endParaRPr/>
          </a:p>
        </p:txBody>
      </p:sp>
      <p:pic>
        <p:nvPicPr>
          <p:cNvPr id="321" name="Google Shape;321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9587" y="1215502"/>
            <a:ext cx="3842473" cy="37692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