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y="5143500" cx="9144000"/>
  <p:notesSz cx="6858000" cy="9144000"/>
  <p:embeddedFontLst>
    <p:embeddedFont>
      <p:font typeface="Roboto"/>
      <p:regular r:id="rId45"/>
      <p:bold r:id="rId46"/>
      <p:italic r:id="rId47"/>
      <p:boldItalic r:id="rId4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slide" Target="slides/slide39.xml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46" Type="http://schemas.openxmlformats.org/officeDocument/2006/relationships/font" Target="fonts/Roboto-bold.fntdata"/><Relationship Id="rId23" Type="http://schemas.openxmlformats.org/officeDocument/2006/relationships/slide" Target="slides/slide18.xml"/><Relationship Id="rId45" Type="http://schemas.openxmlformats.org/officeDocument/2006/relationships/font" Target="fonts/Robo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8" Type="http://schemas.openxmlformats.org/officeDocument/2006/relationships/font" Target="fonts/Roboto-boldItalic.fntdata"/><Relationship Id="rId25" Type="http://schemas.openxmlformats.org/officeDocument/2006/relationships/slide" Target="slides/slide20.xml"/><Relationship Id="rId47" Type="http://schemas.openxmlformats.org/officeDocument/2006/relationships/font" Target="fonts/Roboto-italic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cc58c9c352_0_8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cc58c9c352_0_8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cc58c9c352_0_8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cc58c9c352_0_8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cc58c9c352_0_9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cc58c9c352_0_9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cc58c9c352_0_9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cc58c9c352_0_9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cc58c9c352_0_9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cc58c9c352_0_9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cc58c9c352_0_9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cc58c9c352_0_9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cc58c9c352_0_9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cc58c9c352_0_9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cc58c9c352_0_9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cc58c9c352_0_9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cc58c9c352_0_9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cc58c9c352_0_9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cc58c9c352_0_9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cc58c9c352_0_9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cc58c9c352_0_8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cc58c9c352_0_8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cc58c9c352_0_9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cc58c9c352_0_9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cc58c9c352_0_8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cc58c9c352_0_8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cf4a1a480d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cf4a1a480d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cc58c9c352_0_8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cc58c9c352_0_8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cf4a1a480d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cf4a1a480d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cc58c9c352_0_8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cc58c9c352_0_8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cf4a1a480d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2cf4a1a480d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cc58c9c352_0_8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cc58c9c352_0_8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cf4a1a480d_1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2cf4a1a480d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cf4a1a480d_1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cf4a1a480d_1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cf4a1a480d_1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2cf4a1a480d_1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2cf4a1a480d_1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2cf4a1a480d_1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cf4a1a480d_1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2cf4a1a480d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cf4a1a480d_1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2cf4a1a480d_1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cf4a1a480d_5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cf4a1a480d_5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cf4a1a480d_5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cf4a1a480d_5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2cc58c9c352_0_8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2cc58c9c352_0_8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cf4a1a480d_1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2cf4a1a480d_1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2cf4a1a480d_1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2cf4a1a480d_1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cc58c9c352_0_8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2cc58c9c352_0_8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cf4a1a480d_1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2cf4a1a480d_1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cc58c9c352_0_8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2cc58c9c352_0_8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2cf4a1a480d_1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2cf4a1a480d_1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2cc58c9c352_0_8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2cc58c9c352_0_8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2cf4a1a480d_1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2cf4a1a480d_1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2cf4a1a480d_1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2cf4a1a480d_1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2cf4a1a480d_1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2cf4a1a480d_1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60525" y="185950"/>
            <a:ext cx="8520600" cy="113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Årsmöte 2023/2024</a:t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91525" y="1323252"/>
            <a:ext cx="3842473" cy="3769296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780975" y="1613400"/>
            <a:ext cx="3655500" cy="3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 sz="3000">
                <a:solidFill>
                  <a:schemeClr val="dk1"/>
                </a:solidFill>
              </a:rPr>
              <a:t>Onsdag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 sz="3000">
                <a:solidFill>
                  <a:schemeClr val="dk1"/>
                </a:solidFill>
              </a:rPr>
              <a:t>2024-04-24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 sz="2000">
                <a:solidFill>
                  <a:schemeClr val="dk1"/>
                </a:solidFill>
              </a:rPr>
              <a:t>18:00 A1545</a:t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Agenda?</a:t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b="1" lang="sv" sz="1659">
                <a:solidFill>
                  <a:schemeClr val="dk1"/>
                </a:solidFill>
              </a:rPr>
              <a:t>§1.	Mötesformalia</a:t>
            </a:r>
            <a:endParaRPr b="1" sz="1659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sv" sz="1659">
                <a:solidFill>
                  <a:srgbClr val="666666"/>
                </a:solidFill>
              </a:rPr>
              <a:t>§2.	Meddelanden</a:t>
            </a:r>
            <a:endParaRPr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sv" sz="1659">
                <a:solidFill>
                  <a:srgbClr val="666666"/>
                </a:solidFill>
              </a:rPr>
              <a:t>$3.	Tidigare bordläggningar</a:t>
            </a:r>
            <a:endParaRPr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sv" sz="1659">
                <a:solidFill>
                  <a:srgbClr val="666666"/>
                </a:solidFill>
              </a:rPr>
              <a:t>§4.	Propositioner</a:t>
            </a:r>
            <a:endParaRPr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sv" sz="1659">
                <a:solidFill>
                  <a:srgbClr val="666666"/>
                </a:solidFill>
              </a:rPr>
              <a:t>§5.	Motioner</a:t>
            </a:r>
            <a:endParaRPr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sv" sz="1659"/>
              <a:t>§6.	Beslut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sv" sz="1659"/>
              <a:t>§7.	Personval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sv" sz="1659"/>
              <a:t>§8.	Diskussion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sv" sz="1659"/>
              <a:t>§9.	Övriga frågor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sv" sz="1659"/>
              <a:t>§10.	Avslutande formalia</a:t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sv"/>
              <a:t>§1. Mötesformalia</a:t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-198125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Mötets öppnande</a:t>
            </a:r>
            <a:endParaRPr b="1"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Val av mötesordförande 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Val av mötessekreterare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Fastställande av röstlängd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Mötets behörighet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Val av två justerare tillika rösträknare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Anmälan av övriga frågor samt fastställande av dagordning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Föregående mötesprotokoll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Publicering på internet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sv"/>
              <a:t>§1. Mötesformalia</a:t>
            </a:r>
            <a:endParaRPr/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-198125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arabicPeriod"/>
            </a:pPr>
            <a:r>
              <a:rPr b="1" lang="sv" sz="1600"/>
              <a:t>Mötets öppnande</a:t>
            </a:r>
            <a:endParaRPr b="1" sz="1600"/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Val av mötesordförande</a:t>
            </a:r>
            <a:r>
              <a:rPr lang="sv" sz="1600">
                <a:solidFill>
                  <a:schemeClr val="dk1"/>
                </a:solidFill>
              </a:rPr>
              <a:t> </a:t>
            </a:r>
            <a:endParaRPr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Val av mötessekreterare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Fastställande av röstlängd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Mötets behörighet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Val av två justerare tillika rösträknare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Anmälan av övriga frågor samt fastställande av dagordning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Föregående mötesprotokoll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Publicering på internet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77" name="Google Shape;7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sv"/>
              <a:t>§1. Mötesformalia</a:t>
            </a:r>
            <a:endParaRPr/>
          </a:p>
        </p:txBody>
      </p:sp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-198125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arabicPeriod"/>
            </a:pPr>
            <a:r>
              <a:rPr b="1" lang="sv" sz="1600"/>
              <a:t>Mötets öppnande</a:t>
            </a:r>
            <a:endParaRPr b="1" sz="1600"/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arabicPeriod"/>
            </a:pPr>
            <a:r>
              <a:rPr b="1" lang="sv" sz="1600"/>
              <a:t>Val av mötesordförande </a:t>
            </a:r>
            <a:endParaRPr b="1" sz="1600"/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Val av mötessekreterare</a:t>
            </a:r>
            <a:endParaRPr b="1"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Fastställande av röstlängd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Mötets behörighet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Val av två justerare tillika rösträknare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Anmälan av övriga frågor samt fastställande av dagordning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Föregående mötesprotokoll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Publicering på internet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84" name="Google Shape;8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sv"/>
              <a:t>§1. Mötesformalia</a:t>
            </a:r>
            <a:endParaRPr/>
          </a:p>
        </p:txBody>
      </p:sp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-198125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arabicPeriod"/>
            </a:pPr>
            <a:r>
              <a:rPr b="1" lang="sv" sz="1600"/>
              <a:t>Mötets öppnande</a:t>
            </a:r>
            <a:endParaRPr b="1" sz="1600"/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mötesordförande 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mötessekreterare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Fastställande av röstlängd</a:t>
            </a:r>
            <a:endParaRPr b="1"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Mötets behörighet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Val av två justerare tillika rösträknare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Anmälan av övriga frågor samt fastställande av dagordning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Föregående mötesprotokoll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Publicering på internet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91" name="Google Shape;9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sv"/>
              <a:t>§1. Mötesformalia</a:t>
            </a:r>
            <a:endParaRPr/>
          </a:p>
        </p:txBody>
      </p:sp>
      <p:sp>
        <p:nvSpPr>
          <p:cNvPr id="97" name="Google Shape;97;p19"/>
          <p:cNvSpPr txBox="1"/>
          <p:nvPr>
            <p:ph idx="1" type="body"/>
          </p:nvPr>
        </p:nvSpPr>
        <p:spPr>
          <a:xfrm>
            <a:off x="-198125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arabicPeriod"/>
            </a:pPr>
            <a:r>
              <a:rPr b="1" lang="sv" sz="1600"/>
              <a:t>Mötets öppnande</a:t>
            </a:r>
            <a:endParaRPr b="1" sz="1600"/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mötesordförande 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mötessekreterare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Fastställande av röstlängd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Mötets behörighet</a:t>
            </a:r>
            <a:endParaRPr b="1"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Val av två justerare tillika rösträknare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Anmälan av övriga frågor samt fastställande av dagordning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Föregående mötesprotokoll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Publicering på internet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98" name="Google Shape;9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sv"/>
              <a:t>§1. Mötesformalia</a:t>
            </a:r>
            <a:endParaRPr/>
          </a:p>
        </p:txBody>
      </p:sp>
      <p:sp>
        <p:nvSpPr>
          <p:cNvPr id="104" name="Google Shape;104;p20"/>
          <p:cNvSpPr txBox="1"/>
          <p:nvPr>
            <p:ph idx="1" type="body"/>
          </p:nvPr>
        </p:nvSpPr>
        <p:spPr>
          <a:xfrm>
            <a:off x="-198125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arabicPeriod"/>
            </a:pPr>
            <a:r>
              <a:rPr b="1" lang="sv" sz="1600"/>
              <a:t>Mötets öppnande</a:t>
            </a:r>
            <a:endParaRPr b="1" sz="1600"/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mötesordförande 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mötessekreterare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Fastställande av röstlängd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Mötets behörighet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Val av två justerare tillika rösträknare</a:t>
            </a:r>
            <a:endParaRPr b="1"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Anmälan av övriga frågor samt fastställande av dagordning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Föregående mötesprotokoll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Publicering på internet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05" name="Google Shape;10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sv"/>
              <a:t>§1. Mötesformalia</a:t>
            </a:r>
            <a:endParaRPr/>
          </a:p>
        </p:txBody>
      </p:sp>
      <p:sp>
        <p:nvSpPr>
          <p:cNvPr id="111" name="Google Shape;111;p21"/>
          <p:cNvSpPr txBox="1"/>
          <p:nvPr>
            <p:ph idx="1" type="body"/>
          </p:nvPr>
        </p:nvSpPr>
        <p:spPr>
          <a:xfrm>
            <a:off x="-198125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arabicPeriod"/>
            </a:pPr>
            <a:r>
              <a:rPr b="1" lang="sv" sz="1600"/>
              <a:t>Mötets öppnande</a:t>
            </a:r>
            <a:endParaRPr b="1" sz="1600"/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mötesordförande 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mötessekreterare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Fastställande av röstlängd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Mötets behörighet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två justerare tillika rösträknare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Anmälan av övriga frågor samt fastställande av dagordning</a:t>
            </a:r>
            <a:endParaRPr b="1"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Föregående mötesprotokoll</a:t>
            </a:r>
            <a:endParaRPr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Publicering på internet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12" name="Google Shape;112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§1. </a:t>
            </a:r>
            <a:r>
              <a:rPr lang="sv"/>
              <a:t>Mötesformalia</a:t>
            </a:r>
            <a:endParaRPr/>
          </a:p>
        </p:txBody>
      </p:sp>
      <p:sp>
        <p:nvSpPr>
          <p:cNvPr id="118" name="Google Shape;118;p22"/>
          <p:cNvSpPr txBox="1"/>
          <p:nvPr>
            <p:ph idx="1" type="body"/>
          </p:nvPr>
        </p:nvSpPr>
        <p:spPr>
          <a:xfrm>
            <a:off x="-198125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arabicPeriod"/>
            </a:pPr>
            <a:r>
              <a:rPr b="1" lang="sv" sz="1600"/>
              <a:t>Mötets öppnande</a:t>
            </a:r>
            <a:endParaRPr b="1" sz="1600"/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mötesordförande 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mötessekreterare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Fastställande av röstlängd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Mötets behörighet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två justerare tillika rösträknare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Anmälan av övriga frågor samt fastställande av dagordning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Föregående mötesprotokoll</a:t>
            </a:r>
            <a:endParaRPr b="1"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lang="sv" sz="1600">
                <a:solidFill>
                  <a:srgbClr val="666666"/>
                </a:solidFill>
              </a:rPr>
              <a:t>Publicering på internet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19" name="Google Shape;11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§1. </a:t>
            </a:r>
            <a:r>
              <a:rPr lang="sv"/>
              <a:t>Mötesformalia</a:t>
            </a:r>
            <a:endParaRPr/>
          </a:p>
        </p:txBody>
      </p:sp>
      <p:sp>
        <p:nvSpPr>
          <p:cNvPr id="125" name="Google Shape;125;p23"/>
          <p:cNvSpPr txBox="1"/>
          <p:nvPr>
            <p:ph idx="1" type="body"/>
          </p:nvPr>
        </p:nvSpPr>
        <p:spPr>
          <a:xfrm>
            <a:off x="-198125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arabicPeriod"/>
            </a:pPr>
            <a:r>
              <a:rPr b="1" lang="sv" sz="1600"/>
              <a:t>Mötets öppnande</a:t>
            </a:r>
            <a:endParaRPr b="1" sz="1600"/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mötesordförande 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mötessekreterare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Fastställande av röstlängd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Mötets behörighet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Val av två justerare tillika rösträknare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Anmälan av övriga frågor samt fastställande av dagordning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AutoNum type="arabicPeriod"/>
            </a:pPr>
            <a:r>
              <a:rPr b="1" lang="sv" sz="1600">
                <a:solidFill>
                  <a:srgbClr val="666666"/>
                </a:solidFill>
              </a:rPr>
              <a:t>Föregående mötesprotokoll</a:t>
            </a:r>
            <a:endParaRPr b="1" sz="1600">
              <a:solidFill>
                <a:srgbClr val="666666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Publicering på internet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26" name="Google Shape;12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Agenda?</a:t>
            </a:r>
            <a:endParaRPr/>
          </a:p>
        </p:txBody>
      </p:sp>
      <p:sp>
        <p:nvSpPr>
          <p:cNvPr id="132" name="Google Shape;132;p24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§1.	Mötesformalia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chemeClr val="dk1"/>
                </a:solidFill>
              </a:rPr>
              <a:t>§2.	</a:t>
            </a:r>
            <a:r>
              <a:rPr b="1" lang="sv" sz="1659">
                <a:solidFill>
                  <a:schemeClr val="dk1"/>
                </a:solidFill>
              </a:rPr>
              <a:t>Meddelanden</a:t>
            </a:r>
            <a:endParaRPr b="1" sz="1659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>
                <a:solidFill>
                  <a:srgbClr val="666666"/>
                </a:solidFill>
              </a:rPr>
              <a:t>$3.	Tidigare bordläggningar</a:t>
            </a:r>
            <a:endParaRPr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>
                <a:solidFill>
                  <a:srgbClr val="666666"/>
                </a:solidFill>
              </a:rPr>
              <a:t>§4.	Propositioner</a:t>
            </a:r>
            <a:endParaRPr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>
                <a:solidFill>
                  <a:srgbClr val="666666"/>
                </a:solidFill>
              </a:rPr>
              <a:t>§5.	Motioner</a:t>
            </a:r>
            <a:endParaRPr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§6.	Beslut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§7.	Personval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§8.	Diskussion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§9.	Övriga frågor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§10.	Avslutande formalia</a:t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33" name="Google Shape;13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§2.</a:t>
            </a:r>
            <a:r>
              <a:rPr lang="sv"/>
              <a:t> Meddelanden</a:t>
            </a:r>
            <a:endParaRPr/>
          </a:p>
        </p:txBody>
      </p:sp>
      <p:sp>
        <p:nvSpPr>
          <p:cNvPr id="139" name="Google Shape;139;p25"/>
          <p:cNvSpPr txBox="1"/>
          <p:nvPr>
            <p:ph idx="1" type="body"/>
          </p:nvPr>
        </p:nvSpPr>
        <p:spPr>
          <a:xfrm>
            <a:off x="-198125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Styrelsens redovisning av verksamhet för det nuvarande året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40" name="Google Shape;14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Agenda?</a:t>
            </a:r>
            <a:endParaRPr/>
          </a:p>
        </p:txBody>
      </p:sp>
      <p:sp>
        <p:nvSpPr>
          <p:cNvPr id="146" name="Google Shape;146;p26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§1.	Mötesformalia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§2.	</a:t>
            </a:r>
            <a:r>
              <a:rPr b="1" lang="sv" sz="1659">
                <a:solidFill>
                  <a:srgbClr val="666666"/>
                </a:solidFill>
              </a:rPr>
              <a:t>Meddelanden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chemeClr val="dk1"/>
                </a:solidFill>
              </a:rPr>
              <a:t>$3.	Tidigare bordläggningar</a:t>
            </a:r>
            <a:endParaRPr b="1" sz="1659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>
                <a:solidFill>
                  <a:srgbClr val="666666"/>
                </a:solidFill>
              </a:rPr>
              <a:t>§4.	Propositioner</a:t>
            </a:r>
            <a:endParaRPr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>
                <a:solidFill>
                  <a:srgbClr val="666666"/>
                </a:solidFill>
              </a:rPr>
              <a:t>§5.	Motioner</a:t>
            </a:r>
            <a:endParaRPr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§6.	Beslut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§7.	Personval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§8.	Diskussion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§9.	Övriga frågor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§10.	Avslutande formalia</a:t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47" name="Google Shape;14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§3. Tidigare bordläggningar</a:t>
            </a:r>
            <a:endParaRPr/>
          </a:p>
        </p:txBody>
      </p:sp>
      <p:sp>
        <p:nvSpPr>
          <p:cNvPr id="153" name="Google Shape;153;p27"/>
          <p:cNvSpPr txBox="1"/>
          <p:nvPr>
            <p:ph idx="1" type="body"/>
          </p:nvPr>
        </p:nvSpPr>
        <p:spPr>
          <a:xfrm>
            <a:off x="-198125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Tidigare bordläggningar</a:t>
            </a:r>
            <a:endParaRPr b="1" sz="1600">
              <a:solidFill>
                <a:schemeClr val="dk1"/>
              </a:solidFill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sv" sz="1600"/>
              <a:t>Inga tidigare bordläggningar</a:t>
            </a:r>
            <a:endParaRPr i="1" sz="1600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54" name="Google Shape;15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Agenda?</a:t>
            </a:r>
            <a:endParaRPr/>
          </a:p>
        </p:txBody>
      </p:sp>
      <p:sp>
        <p:nvSpPr>
          <p:cNvPr id="160" name="Google Shape;160;p28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§1.	Mötesformalia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§2.	</a:t>
            </a:r>
            <a:r>
              <a:rPr b="1" lang="sv" sz="1659">
                <a:solidFill>
                  <a:srgbClr val="666666"/>
                </a:solidFill>
              </a:rPr>
              <a:t>Meddelanden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$3.	Tidigare bordläggningar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chemeClr val="dk1"/>
                </a:solidFill>
              </a:rPr>
              <a:t>§4.	Propositioner</a:t>
            </a:r>
            <a:endParaRPr b="1" sz="1659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>
                <a:solidFill>
                  <a:srgbClr val="666666"/>
                </a:solidFill>
              </a:rPr>
              <a:t>§5.	Motioner</a:t>
            </a:r>
            <a:endParaRPr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§6.	Beslut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§7.	Personval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§8.	Diskussion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§9.	Övriga frågor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§10.	Avslutande formalia</a:t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61" name="Google Shape;16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§4. Propositioner</a:t>
            </a:r>
            <a:endParaRPr/>
          </a:p>
        </p:txBody>
      </p:sp>
      <p:sp>
        <p:nvSpPr>
          <p:cNvPr id="167" name="Google Shape;167;p29"/>
          <p:cNvSpPr txBox="1"/>
          <p:nvPr>
            <p:ph idx="1" type="body"/>
          </p:nvPr>
        </p:nvSpPr>
        <p:spPr>
          <a:xfrm>
            <a:off x="-166350" y="1017725"/>
            <a:ext cx="8520600" cy="437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b="1" lang="sv" sz="1500">
                <a:solidFill>
                  <a:schemeClr val="dk1"/>
                </a:solidFill>
                <a:highlight>
                  <a:srgbClr val="FFD340"/>
                </a:highlight>
              </a:rPr>
              <a:t>Ändra i reglemente</a:t>
            </a:r>
            <a:endParaRPr b="1" sz="1500">
              <a:solidFill>
                <a:schemeClr val="dk1"/>
              </a:solidFill>
              <a:highlight>
                <a:srgbClr val="FFD340"/>
              </a:highlight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sv" sz="1500"/>
              <a:t>Föredragare: DASE ordförande</a:t>
            </a:r>
            <a:endParaRPr i="1" sz="1500"/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sv" sz="1500"/>
              <a:t>Bilaga: Å.4.1.1</a:t>
            </a:r>
            <a:endParaRPr i="1" sz="1500"/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500"/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sv" sz="1500"/>
              <a:t>Fixa reglementet, så det inte står fel.</a:t>
            </a:r>
            <a:endParaRPr i="1" sz="1500"/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500"/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sv" sz="1500">
                <a:solidFill>
                  <a:schemeClr val="dk1"/>
                </a:solidFill>
              </a:rPr>
              <a:t>Förslag till beslut: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sv" sz="1500">
                <a:solidFill>
                  <a:schemeClr val="dk1"/>
                </a:solidFill>
              </a:rPr>
              <a:t>		</a:t>
            </a:r>
            <a:r>
              <a:rPr lang="sv" sz="1500"/>
              <a:t>Dase styrelse föreslår mötet</a:t>
            </a:r>
            <a:endParaRPr sz="1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" sz="1500">
                <a:solidFill>
                  <a:schemeClr val="dk1"/>
                </a:solidFill>
              </a:rPr>
              <a:t>	</a:t>
            </a:r>
            <a:endParaRPr sz="1500">
              <a:solidFill>
                <a:schemeClr val="dk1"/>
              </a:solidFill>
            </a:endParaRPr>
          </a:p>
          <a:p>
            <a:pPr indent="-449999" lvl="0" marL="13571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sv" sz="1500">
                <a:solidFill>
                  <a:schemeClr val="dk1"/>
                </a:solidFill>
              </a:rPr>
              <a:t>att</a:t>
            </a:r>
            <a:r>
              <a:rPr lang="sv" sz="1500">
                <a:solidFill>
                  <a:schemeClr val="dk1"/>
                </a:solidFill>
              </a:rPr>
              <a:t>	Bifalla propositionen i sin helhet</a:t>
            </a:r>
            <a:endParaRPr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sv" sz="1500">
                <a:solidFill>
                  <a:schemeClr val="dk1"/>
                </a:solidFill>
              </a:rPr>
              <a:t>mötet beslutar 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" sz="1500">
                <a:solidFill>
                  <a:schemeClr val="dk1"/>
                </a:solidFill>
              </a:rPr>
              <a:t>	</a:t>
            </a:r>
            <a:endParaRPr sz="1500">
              <a:solidFill>
                <a:schemeClr val="dk1"/>
              </a:solidFill>
            </a:endParaRPr>
          </a:p>
          <a:p>
            <a:pPr indent="-449999" lvl="0" marL="13571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att</a:t>
            </a:r>
            <a:endParaRPr sz="2000"/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600"/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600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68" name="Google Shape;16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Agenda?</a:t>
            </a:r>
            <a:endParaRPr/>
          </a:p>
        </p:txBody>
      </p:sp>
      <p:sp>
        <p:nvSpPr>
          <p:cNvPr id="174" name="Google Shape;174;p30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§1.	Mötesformalia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§2.	Information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$3.	Tidigare bordläggningar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§4.	Propositioner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chemeClr val="dk1"/>
                </a:solidFill>
              </a:rPr>
              <a:t>§5.	Motioner</a:t>
            </a:r>
            <a:endParaRPr b="1" sz="1659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§6.	Beslut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§7.	Personval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§8.	Diskussion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§9.	Övriga frågor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§10.	Avslutande formalia</a:t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75" name="Google Shape;175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§5. Motioner</a:t>
            </a:r>
            <a:endParaRPr/>
          </a:p>
        </p:txBody>
      </p:sp>
      <p:sp>
        <p:nvSpPr>
          <p:cNvPr id="181" name="Google Shape;181;p31"/>
          <p:cNvSpPr txBox="1"/>
          <p:nvPr>
            <p:ph idx="1" type="body"/>
          </p:nvPr>
        </p:nvSpPr>
        <p:spPr>
          <a:xfrm>
            <a:off x="-16635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Motioner</a:t>
            </a:r>
            <a:endParaRPr b="1" sz="1600">
              <a:solidFill>
                <a:schemeClr val="dk1"/>
              </a:solidFill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sv" sz="1600"/>
              <a:t>Inga inkomna motioner</a:t>
            </a:r>
            <a:endParaRPr i="1" sz="1600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82" name="Google Shape;18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Agenda?</a:t>
            </a:r>
            <a:endParaRPr/>
          </a:p>
        </p:txBody>
      </p:sp>
      <p:sp>
        <p:nvSpPr>
          <p:cNvPr id="188" name="Google Shape;188;p32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§1.	Mötesformalia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§2.	Information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$3.	Tidigare bordläggningar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§4.	Propositioner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§5.	Motioner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chemeClr val="dk1"/>
                </a:solidFill>
              </a:rPr>
              <a:t>§6.	Beslut</a:t>
            </a:r>
            <a:endParaRPr b="1" sz="1659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§7.	Personval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§8.	Diskussion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§9.	Övriga frågor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§10.	Avslutande formalia</a:t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89" name="Google Shape;189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§6. Beslut</a:t>
            </a:r>
            <a:endParaRPr/>
          </a:p>
        </p:txBody>
      </p:sp>
      <p:sp>
        <p:nvSpPr>
          <p:cNvPr id="195" name="Google Shape;195;p33"/>
          <p:cNvSpPr txBox="1"/>
          <p:nvPr>
            <p:ph idx="1" type="body"/>
          </p:nvPr>
        </p:nvSpPr>
        <p:spPr>
          <a:xfrm>
            <a:off x="-16635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Ansvarsbefriande från verksamhetsåret 2021/2022-2022/2023</a:t>
            </a:r>
            <a:endParaRPr b="1"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v" sz="1600">
                <a:solidFill>
                  <a:schemeClr val="dk1"/>
                </a:solidFill>
              </a:rPr>
              <a:t>Fastställande av verksamhetsplan för verksamhetsåret 2024/2025</a:t>
            </a:r>
            <a:endParaRPr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v" sz="1600">
                <a:solidFill>
                  <a:schemeClr val="dk1"/>
                </a:solidFill>
              </a:rPr>
              <a:t>Fastställande av Budget för verksamhetsåret 2024/2025</a:t>
            </a:r>
            <a:endParaRPr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v" sz="1600">
                <a:solidFill>
                  <a:schemeClr val="dk1"/>
                </a:solidFill>
              </a:rPr>
              <a:t>Medlemsavgift under året 2024/2025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196" name="Google Shape;196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§6. Beslut</a:t>
            </a:r>
            <a:endParaRPr/>
          </a:p>
        </p:txBody>
      </p:sp>
      <p:sp>
        <p:nvSpPr>
          <p:cNvPr id="202" name="Google Shape;202;p34"/>
          <p:cNvSpPr txBox="1"/>
          <p:nvPr>
            <p:ph idx="1" type="body"/>
          </p:nvPr>
        </p:nvSpPr>
        <p:spPr>
          <a:xfrm>
            <a:off x="29085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b="1" lang="sv" sz="1500">
                <a:solidFill>
                  <a:schemeClr val="dk1"/>
                </a:solidFill>
              </a:rPr>
              <a:t>Ansvarsbefriande från verksamhetsåret 2020/2021-2023</a:t>
            </a:r>
            <a:endParaRPr b="1"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Föredragare: DASE styrelsen</a:t>
            </a:r>
            <a:endParaRPr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Bilaga: Å.6.1.1-3</a:t>
            </a:r>
            <a:br>
              <a:rPr lang="sv" sz="1500">
                <a:solidFill>
                  <a:schemeClr val="dk1"/>
                </a:solidFill>
              </a:rPr>
            </a:br>
            <a:r>
              <a:rPr lang="sv" sz="1500">
                <a:solidFill>
                  <a:schemeClr val="dk1"/>
                </a:solidFill>
              </a:rPr>
              <a:t>	</a:t>
            </a:r>
            <a:endParaRPr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Ansvarsbefrielse för alla tidigare år som vi satt som styrelse för DASE.</a:t>
            </a:r>
            <a:endParaRPr i="1" sz="1500">
              <a:solidFill>
                <a:schemeClr val="dk1"/>
              </a:solidFill>
              <a:highlight>
                <a:srgbClr val="FFD340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	</a:t>
            </a:r>
            <a:r>
              <a:rPr b="1" lang="sv" sz="1500">
                <a:solidFill>
                  <a:schemeClr val="dk1"/>
                </a:solidFill>
              </a:rPr>
              <a:t>Förslag till beslut: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	</a:t>
            </a:r>
            <a:r>
              <a:rPr lang="sv" sz="1500">
                <a:solidFill>
                  <a:schemeClr val="dk1"/>
                </a:solidFill>
              </a:rPr>
              <a:t>Tidigare styrelsen föreslår mötet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	</a:t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att</a:t>
            </a:r>
            <a:r>
              <a:rPr lang="sv" sz="1500">
                <a:solidFill>
                  <a:schemeClr val="dk1"/>
                </a:solidFill>
              </a:rPr>
              <a:t>	Styrelsen får ansvarsfrihet för verksamhetsåren 2021/2022-2022/2023</a:t>
            </a:r>
            <a:endParaRPr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mötet beslutar 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	</a:t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att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203" name="Google Shape;203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§6. Beslut</a:t>
            </a:r>
            <a:endParaRPr/>
          </a:p>
        </p:txBody>
      </p:sp>
      <p:pic>
        <p:nvPicPr>
          <p:cNvPr id="209" name="Google Shape;209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5"/>
          <p:cNvSpPr txBox="1"/>
          <p:nvPr>
            <p:ph idx="1" type="body"/>
          </p:nvPr>
        </p:nvSpPr>
        <p:spPr>
          <a:xfrm>
            <a:off x="-16635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v" sz="1600">
                <a:solidFill>
                  <a:schemeClr val="dk1"/>
                </a:solidFill>
              </a:rPr>
              <a:t>Ansvarsbefriande från verksamhetsåret 2020/2021-2024</a:t>
            </a:r>
            <a:endParaRPr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Fastställande av verksamhetsplan för verksamhetsåret 2024/2025</a:t>
            </a:r>
            <a:endParaRPr b="1"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v" sz="1600">
                <a:solidFill>
                  <a:schemeClr val="dk1"/>
                </a:solidFill>
              </a:rPr>
              <a:t>Fastställande av Budget för verksamhetsåret 2024/2025</a:t>
            </a:r>
            <a:endParaRPr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v" sz="1600">
                <a:solidFill>
                  <a:schemeClr val="dk1"/>
                </a:solidFill>
              </a:rPr>
              <a:t>Medlemsavgift under året 2024/2025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§6. Beslut</a:t>
            </a:r>
            <a:endParaRPr/>
          </a:p>
        </p:txBody>
      </p:sp>
      <p:sp>
        <p:nvSpPr>
          <p:cNvPr id="216" name="Google Shape;216;p36"/>
          <p:cNvSpPr txBox="1"/>
          <p:nvPr>
            <p:ph idx="1" type="body"/>
          </p:nvPr>
        </p:nvSpPr>
        <p:spPr>
          <a:xfrm>
            <a:off x="214650" y="1017725"/>
            <a:ext cx="8520600" cy="664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 startAt="2"/>
            </a:pPr>
            <a:r>
              <a:rPr b="1" lang="sv" sz="1500">
                <a:solidFill>
                  <a:schemeClr val="dk1"/>
                </a:solidFill>
              </a:rPr>
              <a:t>Fastställande av verksamhetsplan för verksamhetsåret 2024/2025</a:t>
            </a:r>
            <a:endParaRPr b="1"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Föredragare: DASE styrelsen</a:t>
            </a:r>
            <a:br>
              <a:rPr lang="sv" sz="1500">
                <a:solidFill>
                  <a:schemeClr val="dk1"/>
                </a:solidFill>
              </a:rPr>
            </a:br>
            <a:r>
              <a:rPr lang="sv" sz="1500">
                <a:solidFill>
                  <a:schemeClr val="dk1"/>
                </a:solidFill>
              </a:rPr>
              <a:t>Bilaga: Å.6.2.1</a:t>
            </a:r>
            <a:br>
              <a:rPr lang="sv" sz="1500">
                <a:solidFill>
                  <a:schemeClr val="dk1"/>
                </a:solidFill>
              </a:rPr>
            </a:br>
            <a:r>
              <a:rPr lang="sv" sz="1500">
                <a:solidFill>
                  <a:schemeClr val="dk1"/>
                </a:solidFill>
              </a:rPr>
              <a:t>	</a:t>
            </a:r>
            <a:endParaRPr sz="1500">
              <a:solidFill>
                <a:schemeClr val="dk1"/>
              </a:solidFill>
            </a:endParaRPr>
          </a:p>
          <a:p>
            <a:pPr indent="0" lvl="0" marL="45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Verksamhetsplan för året 2024/2025 innefattar det som ska göras nästa verksamhetsår.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Förslag till beslut: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	</a:t>
            </a:r>
            <a:r>
              <a:rPr lang="sv" sz="1500">
                <a:solidFill>
                  <a:schemeClr val="dk1"/>
                </a:solidFill>
              </a:rPr>
              <a:t>Dase styrelse föreslår mötet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	</a:t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att</a:t>
            </a:r>
            <a:r>
              <a:rPr lang="sv" sz="1500">
                <a:solidFill>
                  <a:schemeClr val="dk1"/>
                </a:solidFill>
              </a:rPr>
              <a:t>	fastställa verksamhetsplan 2024/2025 enligt bilaga</a:t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Fredrik Falk yrkar</a:t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att	</a:t>
            </a:r>
            <a:r>
              <a:rPr lang="sv" sz="1500">
                <a:solidFill>
                  <a:schemeClr val="dk1"/>
                </a:solidFill>
              </a:rPr>
              <a:t>ta bort alla “/eller” från verksamhetsplanen</a:t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att	</a:t>
            </a:r>
            <a:r>
              <a:rPr lang="sv" sz="1500">
                <a:solidFill>
                  <a:schemeClr val="dk1"/>
                </a:solidFill>
              </a:rPr>
              <a:t>Lägga till “att delta på nolleperioden”</a:t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att</a:t>
            </a:r>
            <a:r>
              <a:rPr lang="sv" sz="1500">
                <a:solidFill>
                  <a:schemeClr val="dk1"/>
                </a:solidFill>
              </a:rPr>
              <a:t>	Lägga till “att anordna schackboxning förslagsvis på nolleperioden” </a:t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Rasmus Bengtsson yrkar</a:t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att	</a:t>
            </a:r>
            <a:r>
              <a:rPr lang="sv" sz="1500">
                <a:solidFill>
                  <a:schemeClr val="dk1"/>
                </a:solidFill>
              </a:rPr>
              <a:t>Lägga till “få ekonomin under Datasektionen”</a:t>
            </a:r>
            <a:endParaRPr b="1" sz="2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217" name="Google Shape;21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§6. Beslut</a:t>
            </a:r>
            <a:endParaRPr/>
          </a:p>
        </p:txBody>
      </p:sp>
      <p:pic>
        <p:nvPicPr>
          <p:cNvPr id="223" name="Google Shape;223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7"/>
          <p:cNvSpPr txBox="1"/>
          <p:nvPr>
            <p:ph idx="1" type="body"/>
          </p:nvPr>
        </p:nvSpPr>
        <p:spPr>
          <a:xfrm>
            <a:off x="-16635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v" sz="1600">
                <a:solidFill>
                  <a:schemeClr val="dk1"/>
                </a:solidFill>
              </a:rPr>
              <a:t>Ansvarsbefriande från verksamhetsåret 2020/2021-2024</a:t>
            </a:r>
            <a:endParaRPr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v" sz="1600">
                <a:solidFill>
                  <a:schemeClr val="dk1"/>
                </a:solidFill>
              </a:rPr>
              <a:t>Fastställande av verksamhetsplan för verksamhetsåret 2024/2025</a:t>
            </a:r>
            <a:endParaRPr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Fastställande av Budget för verksamhetsåret 2024/2025</a:t>
            </a:r>
            <a:endParaRPr b="1"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v" sz="1600">
                <a:solidFill>
                  <a:schemeClr val="dk1"/>
                </a:solidFill>
              </a:rPr>
              <a:t>Medlemsavgift under året 2024/2025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§6. Beslut</a:t>
            </a:r>
            <a:endParaRPr/>
          </a:p>
        </p:txBody>
      </p:sp>
      <p:sp>
        <p:nvSpPr>
          <p:cNvPr id="230" name="Google Shape;230;p38"/>
          <p:cNvSpPr txBox="1"/>
          <p:nvPr>
            <p:ph idx="1" type="body"/>
          </p:nvPr>
        </p:nvSpPr>
        <p:spPr>
          <a:xfrm>
            <a:off x="214650" y="1017725"/>
            <a:ext cx="8520600" cy="40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 startAt="3"/>
            </a:pPr>
            <a:r>
              <a:rPr b="1" lang="sv" sz="1500">
                <a:solidFill>
                  <a:schemeClr val="dk1"/>
                </a:solidFill>
              </a:rPr>
              <a:t>Fastställande av Budget för verksamhetsåret 2024/2025</a:t>
            </a:r>
            <a:endParaRPr b="1"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Föredragare: DASE styrelsen</a:t>
            </a:r>
            <a:endParaRPr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bilaga: Å.6.3.1</a:t>
            </a:r>
            <a:endParaRPr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Förslag till beslut: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	</a:t>
            </a:r>
            <a:r>
              <a:rPr lang="sv" sz="1500">
                <a:solidFill>
                  <a:schemeClr val="dk1"/>
                </a:solidFill>
              </a:rPr>
              <a:t>DASE styrelse föreslår Föreningsmötet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sv" sz="1500">
                <a:solidFill>
                  <a:schemeClr val="dk1"/>
                </a:solidFill>
              </a:rPr>
              <a:t>	</a:t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att</a:t>
            </a:r>
            <a:r>
              <a:rPr lang="sv" sz="1500">
                <a:solidFill>
                  <a:schemeClr val="dk1"/>
                </a:solidFill>
              </a:rPr>
              <a:t>	fastställa budget 2024/2025 enligt bilaga </a:t>
            </a:r>
            <a:endParaRPr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Rasmus Bengtsson </a:t>
            </a:r>
            <a:endParaRPr b="1"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sv" sz="1500">
                <a:solidFill>
                  <a:schemeClr val="dk1"/>
                </a:solidFill>
              </a:rPr>
              <a:t>att	</a:t>
            </a:r>
            <a:r>
              <a:rPr lang="sv" sz="1500">
                <a:solidFill>
                  <a:schemeClr val="dk1"/>
                </a:solidFill>
              </a:rPr>
              <a:t>Lägga till schack6an inkomst 80*30, minska övriga </a:t>
            </a:r>
            <a:r>
              <a:rPr lang="sv" sz="1500">
                <a:solidFill>
                  <a:schemeClr val="dk1"/>
                </a:solidFill>
              </a:rPr>
              <a:t>externa</a:t>
            </a:r>
            <a:r>
              <a:rPr lang="sv" sz="1500">
                <a:solidFill>
                  <a:schemeClr val="dk1"/>
                </a:solidFill>
              </a:rPr>
              <a:t> kostnader 50%, lägg till kostnadspost 80*30 + 50% övriga externa kostnader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231" name="Google Shape;231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§6. Beslut</a:t>
            </a:r>
            <a:endParaRPr/>
          </a:p>
        </p:txBody>
      </p:sp>
      <p:pic>
        <p:nvPicPr>
          <p:cNvPr id="237" name="Google Shape;237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9"/>
          <p:cNvSpPr txBox="1"/>
          <p:nvPr>
            <p:ph idx="1" type="body"/>
          </p:nvPr>
        </p:nvSpPr>
        <p:spPr>
          <a:xfrm>
            <a:off x="-16635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v" sz="1600">
                <a:solidFill>
                  <a:schemeClr val="dk1"/>
                </a:solidFill>
              </a:rPr>
              <a:t>Ansvarsbefriande från verksamhetsåret 2020/2021-2024</a:t>
            </a:r>
            <a:endParaRPr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v" sz="1600">
                <a:solidFill>
                  <a:schemeClr val="dk1"/>
                </a:solidFill>
              </a:rPr>
              <a:t>Fastställande av verksamhetsplan för verksamhetsåret 2024/2025</a:t>
            </a:r>
            <a:endParaRPr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lang="sv" sz="1600">
                <a:solidFill>
                  <a:schemeClr val="dk1"/>
                </a:solidFill>
              </a:rPr>
              <a:t>Fastställande av Budget för verksamhetsåret 2024/2025</a:t>
            </a:r>
            <a:endParaRPr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Medlemsavgift under året 2024/2025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§6. Beslut</a:t>
            </a:r>
            <a:endParaRPr/>
          </a:p>
        </p:txBody>
      </p:sp>
      <p:sp>
        <p:nvSpPr>
          <p:cNvPr id="244" name="Google Shape;244;p40"/>
          <p:cNvSpPr txBox="1"/>
          <p:nvPr>
            <p:ph idx="1" type="body"/>
          </p:nvPr>
        </p:nvSpPr>
        <p:spPr>
          <a:xfrm>
            <a:off x="290850" y="1017725"/>
            <a:ext cx="8520600" cy="405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 startAt="4"/>
            </a:pPr>
            <a:r>
              <a:rPr b="1" lang="sv" sz="1500">
                <a:solidFill>
                  <a:schemeClr val="dk1"/>
                </a:solidFill>
              </a:rPr>
              <a:t>Medlemsavgift under året 2024/2025</a:t>
            </a:r>
            <a:endParaRPr b="1"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" sz="1500">
                <a:solidFill>
                  <a:schemeClr val="dk1"/>
                </a:solidFill>
              </a:rPr>
              <a:t>Föredragare: DASE styrelsen</a:t>
            </a:r>
            <a:br>
              <a:rPr lang="sv" sz="1500">
                <a:solidFill>
                  <a:schemeClr val="dk1"/>
                </a:solidFill>
              </a:rPr>
            </a:br>
            <a:r>
              <a:rPr lang="sv" sz="1500">
                <a:solidFill>
                  <a:schemeClr val="dk1"/>
                </a:solidFill>
              </a:rPr>
              <a:t>	</a:t>
            </a:r>
            <a:endParaRPr sz="1500">
              <a:solidFill>
                <a:schemeClr val="dk1"/>
              </a:solidFill>
            </a:endParaRPr>
          </a:p>
          <a:p>
            <a:pPr indent="0" lvl="0" marL="45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" sz="1500">
                <a:solidFill>
                  <a:schemeClr val="dk1"/>
                </a:solidFill>
              </a:rPr>
              <a:t>Enligt sverok ska man bestämma nästa års medlemsavgift varje årsmöte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sv" sz="1500">
                <a:solidFill>
                  <a:schemeClr val="dk1"/>
                </a:solidFill>
              </a:rPr>
              <a:t>Förslag till beslut:</a:t>
            </a:r>
            <a:endParaRPr b="1"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sv" sz="1500">
                <a:solidFill>
                  <a:schemeClr val="dk1"/>
                </a:solidFill>
              </a:rPr>
              <a:t>	</a:t>
            </a:r>
            <a:r>
              <a:rPr lang="sv" sz="1500">
                <a:solidFill>
                  <a:schemeClr val="dk1"/>
                </a:solidFill>
              </a:rPr>
              <a:t>DASE styrelse föreslår Föreningsmötet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" sz="1500">
                <a:solidFill>
                  <a:schemeClr val="dk1"/>
                </a:solidFill>
              </a:rPr>
              <a:t>	</a:t>
            </a:r>
            <a:endParaRPr sz="1500">
              <a:solidFill>
                <a:schemeClr val="dk1"/>
              </a:solidFill>
            </a:endParaRPr>
          </a:p>
          <a:p>
            <a:pPr indent="-449999" lvl="0" marL="899999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sv" sz="1500">
                <a:solidFill>
                  <a:schemeClr val="dk1"/>
                </a:solidFill>
              </a:rPr>
              <a:t>att</a:t>
            </a:r>
            <a:r>
              <a:rPr lang="sv" sz="1500">
                <a:solidFill>
                  <a:schemeClr val="dk1"/>
                </a:solidFill>
              </a:rPr>
              <a:t>	Medlemsavgiften ska stanna kvar på 50 kr</a:t>
            </a:r>
            <a:endParaRPr b="1" sz="1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245" name="Google Shape;245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Agenda?</a:t>
            </a:r>
            <a:endParaRPr/>
          </a:p>
        </p:txBody>
      </p:sp>
      <p:sp>
        <p:nvSpPr>
          <p:cNvPr id="251" name="Google Shape;251;p41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§1.	Mötesformalia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§2.	</a:t>
            </a:r>
            <a:r>
              <a:rPr b="1" lang="sv" sz="1659">
                <a:solidFill>
                  <a:srgbClr val="666666"/>
                </a:solidFill>
              </a:rPr>
              <a:t>Meddelanden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$3.	Tidigare bordläggningar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§4.	Propositioner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§5.	Motioner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§6.	Beslut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chemeClr val="dk1"/>
                </a:solidFill>
              </a:rPr>
              <a:t>§7.	Personval</a:t>
            </a:r>
            <a:endParaRPr b="1" sz="1659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§8.	Diskussion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§9.	Övriga frågor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§10.	Avslutande formalia</a:t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252" name="Google Shape;252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§7. Personval</a:t>
            </a:r>
            <a:endParaRPr/>
          </a:p>
        </p:txBody>
      </p:sp>
      <p:sp>
        <p:nvSpPr>
          <p:cNvPr id="258" name="Google Shape;258;p42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3933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9"/>
              <a:buAutoNum type="arabicPeriod"/>
            </a:pPr>
            <a:r>
              <a:rPr b="1" lang="sv" sz="1659">
                <a:solidFill>
                  <a:schemeClr val="dk1"/>
                </a:solidFill>
              </a:rPr>
              <a:t>DASE styrelse</a:t>
            </a:r>
            <a:endParaRPr b="1" sz="1659">
              <a:solidFill>
                <a:schemeClr val="dk1"/>
              </a:solidFill>
            </a:endParaRPr>
          </a:p>
          <a:p>
            <a:pPr indent="-333933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9"/>
              <a:buAutoNum type="alphaLcPeriod"/>
            </a:pPr>
            <a:r>
              <a:rPr b="1" lang="sv" sz="1659">
                <a:solidFill>
                  <a:schemeClr val="dk1"/>
                </a:solidFill>
              </a:rPr>
              <a:t>Ordförande</a:t>
            </a:r>
            <a:endParaRPr b="1" sz="1659">
              <a:solidFill>
                <a:schemeClr val="dk1"/>
              </a:solidFill>
            </a:endParaRPr>
          </a:p>
          <a:p>
            <a:pPr indent="-3339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9"/>
              <a:buAutoNum type="romanLcPeriod"/>
            </a:pPr>
            <a:r>
              <a:rPr lang="sv" sz="1659">
                <a:solidFill>
                  <a:schemeClr val="dk1"/>
                </a:solidFill>
              </a:rPr>
              <a:t>Calle Rautio</a:t>
            </a:r>
            <a:endParaRPr sz="1659">
              <a:solidFill>
                <a:schemeClr val="dk1"/>
              </a:solidFill>
            </a:endParaRPr>
          </a:p>
          <a:p>
            <a:pPr indent="-333933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9"/>
              <a:buAutoNum type="alphaLcPeriod"/>
            </a:pPr>
            <a:r>
              <a:rPr b="1" lang="sv" sz="1659">
                <a:solidFill>
                  <a:schemeClr val="dk1"/>
                </a:solidFill>
              </a:rPr>
              <a:t>Vice </a:t>
            </a:r>
            <a:r>
              <a:rPr b="1" lang="sv" sz="1659">
                <a:solidFill>
                  <a:schemeClr val="dk1"/>
                </a:solidFill>
              </a:rPr>
              <a:t>Ordförande</a:t>
            </a:r>
            <a:endParaRPr b="1" sz="1659">
              <a:solidFill>
                <a:schemeClr val="dk1"/>
              </a:solidFill>
            </a:endParaRPr>
          </a:p>
          <a:p>
            <a:pPr indent="-3339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9"/>
              <a:buAutoNum type="romanLcPeriod"/>
            </a:pPr>
            <a:r>
              <a:rPr lang="sv" sz="1659">
                <a:solidFill>
                  <a:schemeClr val="dk1"/>
                </a:solidFill>
              </a:rPr>
              <a:t>Olle Göransson</a:t>
            </a:r>
            <a:endParaRPr sz="1659">
              <a:solidFill>
                <a:schemeClr val="dk1"/>
              </a:solidFill>
            </a:endParaRPr>
          </a:p>
          <a:p>
            <a:pPr indent="-333933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9"/>
              <a:buAutoNum type="alphaLcPeriod"/>
            </a:pPr>
            <a:r>
              <a:rPr b="1" lang="sv" sz="1659">
                <a:solidFill>
                  <a:schemeClr val="dk1"/>
                </a:solidFill>
              </a:rPr>
              <a:t>Kassör</a:t>
            </a:r>
            <a:endParaRPr b="1" sz="1659">
              <a:solidFill>
                <a:schemeClr val="dk1"/>
              </a:solidFill>
            </a:endParaRPr>
          </a:p>
          <a:p>
            <a:pPr indent="-3339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9"/>
              <a:buAutoNum type="romanLcPeriod"/>
            </a:pPr>
            <a:r>
              <a:rPr i="1" lang="sv" sz="1659">
                <a:solidFill>
                  <a:schemeClr val="dk1"/>
                </a:solidFill>
              </a:rPr>
              <a:t>Olle Göransson</a:t>
            </a:r>
            <a:endParaRPr i="1" sz="1659">
              <a:solidFill>
                <a:schemeClr val="dk1"/>
              </a:solidFill>
            </a:endParaRPr>
          </a:p>
          <a:p>
            <a:pPr indent="-3339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9"/>
              <a:buAutoNum type="romanLcPeriod"/>
            </a:pPr>
            <a:r>
              <a:rPr i="1" lang="sv" sz="1659">
                <a:solidFill>
                  <a:schemeClr val="dk1"/>
                </a:solidFill>
              </a:rPr>
              <a:t>Rasmus Bengtsson</a:t>
            </a:r>
            <a:endParaRPr i="1" sz="1659">
              <a:solidFill>
                <a:schemeClr val="dk1"/>
              </a:solidFill>
            </a:endParaRPr>
          </a:p>
          <a:p>
            <a:pPr indent="-3339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9"/>
              <a:buAutoNum type="romanLcPeriod"/>
            </a:pPr>
            <a:r>
              <a:rPr i="1" lang="sv" sz="1659">
                <a:solidFill>
                  <a:schemeClr val="dk1"/>
                </a:solidFill>
              </a:rPr>
              <a:t>Anton Nyström</a:t>
            </a:r>
            <a:endParaRPr i="1" sz="1659">
              <a:solidFill>
                <a:schemeClr val="dk1"/>
              </a:solidFill>
            </a:endParaRPr>
          </a:p>
          <a:p>
            <a:pPr indent="-3339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9"/>
              <a:buAutoNum type="romanLcPeriod"/>
            </a:pPr>
            <a:r>
              <a:rPr i="1" lang="sv" sz="1659">
                <a:solidFill>
                  <a:schemeClr val="dk1"/>
                </a:solidFill>
              </a:rPr>
              <a:t>Vakant</a:t>
            </a:r>
            <a:endParaRPr i="1" sz="1659">
              <a:solidFill>
                <a:schemeClr val="dk1"/>
              </a:solidFill>
            </a:endParaRPr>
          </a:p>
          <a:p>
            <a:pPr indent="-333933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9"/>
              <a:buAutoNum type="alphaLcPeriod"/>
            </a:pPr>
            <a:r>
              <a:rPr b="1" lang="sv" sz="1659">
                <a:solidFill>
                  <a:schemeClr val="dk1"/>
                </a:solidFill>
              </a:rPr>
              <a:t>Sekreterare</a:t>
            </a:r>
            <a:endParaRPr b="1" sz="1659">
              <a:solidFill>
                <a:schemeClr val="dk1"/>
              </a:solidFill>
            </a:endParaRPr>
          </a:p>
          <a:p>
            <a:pPr indent="-3339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9"/>
              <a:buAutoNum type="romanLcPeriod"/>
            </a:pPr>
            <a:r>
              <a:rPr lang="sv" sz="1659">
                <a:solidFill>
                  <a:schemeClr val="dk1"/>
                </a:solidFill>
              </a:rPr>
              <a:t>William Poromaa</a:t>
            </a:r>
            <a:endParaRPr sz="1659">
              <a:solidFill>
                <a:schemeClr val="dk1"/>
              </a:solidFill>
            </a:endParaRPr>
          </a:p>
          <a:p>
            <a:pPr indent="-333933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9"/>
              <a:buAutoNum type="alphaLcPeriod"/>
            </a:pPr>
            <a:r>
              <a:rPr b="1" lang="sv" sz="1659">
                <a:solidFill>
                  <a:schemeClr val="dk1"/>
                </a:solidFill>
              </a:rPr>
              <a:t>PR-ansvarig</a:t>
            </a:r>
            <a:endParaRPr b="1" sz="1659">
              <a:solidFill>
                <a:schemeClr val="dk1"/>
              </a:solidFill>
            </a:endParaRPr>
          </a:p>
          <a:p>
            <a:pPr indent="-3339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9"/>
              <a:buAutoNum type="romanLcPeriod"/>
            </a:pPr>
            <a:r>
              <a:rPr lang="sv" sz="1659">
                <a:solidFill>
                  <a:schemeClr val="dk1"/>
                </a:solidFill>
              </a:rPr>
              <a:t>Joel Schütt</a:t>
            </a:r>
            <a:endParaRPr sz="1659">
              <a:solidFill>
                <a:schemeClr val="dk1"/>
              </a:solidFill>
            </a:endParaRPr>
          </a:p>
          <a:p>
            <a:pPr indent="-333933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9"/>
              <a:buAutoNum type="alphaLcPeriod"/>
            </a:pPr>
            <a:r>
              <a:rPr b="1" lang="sv" sz="1659">
                <a:solidFill>
                  <a:schemeClr val="dk1"/>
                </a:solidFill>
              </a:rPr>
              <a:t>Sir Cock</a:t>
            </a:r>
            <a:endParaRPr b="1" sz="1659">
              <a:solidFill>
                <a:schemeClr val="dk1"/>
              </a:solidFill>
            </a:endParaRPr>
          </a:p>
          <a:p>
            <a:pPr indent="-3339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9"/>
              <a:buAutoNum type="romanLcPeriod"/>
            </a:pPr>
            <a:r>
              <a:rPr lang="sv" sz="1659">
                <a:solidFill>
                  <a:schemeClr val="dk1"/>
                </a:solidFill>
              </a:rPr>
              <a:t>Pontus Asservik</a:t>
            </a:r>
            <a:endParaRPr sz="1659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259" name="Google Shape;259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3"/>
          <p:cNvSpPr txBox="1"/>
          <p:nvPr>
            <p:ph type="title"/>
          </p:nvPr>
        </p:nvSpPr>
        <p:spPr>
          <a:xfrm>
            <a:off x="311700" y="3373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§7. Personval</a:t>
            </a:r>
            <a:endParaRPr/>
          </a:p>
        </p:txBody>
      </p:sp>
      <p:sp>
        <p:nvSpPr>
          <p:cNvPr id="265" name="Google Shape;265;p43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3933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9"/>
              <a:buAutoNum type="arabicPeriod"/>
            </a:pPr>
            <a:r>
              <a:rPr b="1" lang="sv" sz="1659">
                <a:solidFill>
                  <a:schemeClr val="dk1"/>
                </a:solidFill>
              </a:rPr>
              <a:t>Övriga </a:t>
            </a:r>
            <a:r>
              <a:rPr b="1" lang="sv" sz="1659">
                <a:solidFill>
                  <a:schemeClr val="dk1"/>
                </a:solidFill>
              </a:rPr>
              <a:t>Poster</a:t>
            </a:r>
            <a:endParaRPr b="1" sz="1659">
              <a:solidFill>
                <a:schemeClr val="dk1"/>
              </a:solidFill>
            </a:endParaRPr>
          </a:p>
          <a:p>
            <a:pPr indent="-333933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9"/>
              <a:buAutoNum type="alphaLcPeriod"/>
            </a:pPr>
            <a:r>
              <a:rPr b="1" lang="sv" sz="1659">
                <a:solidFill>
                  <a:schemeClr val="dk1"/>
                </a:solidFill>
              </a:rPr>
              <a:t>Revisor</a:t>
            </a:r>
            <a:endParaRPr b="1" sz="1659">
              <a:solidFill>
                <a:schemeClr val="dk1"/>
              </a:solidFill>
            </a:endParaRPr>
          </a:p>
          <a:p>
            <a:pPr indent="-3339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9"/>
              <a:buAutoNum type="romanLcPeriod"/>
            </a:pPr>
            <a:r>
              <a:rPr i="1" lang="sv" sz="1659">
                <a:solidFill>
                  <a:schemeClr val="dk1"/>
                </a:solidFill>
              </a:rPr>
              <a:t>Fredrik Falk</a:t>
            </a:r>
            <a:endParaRPr i="1" sz="1659">
              <a:solidFill>
                <a:schemeClr val="dk1"/>
              </a:solidFill>
            </a:endParaRPr>
          </a:p>
          <a:p>
            <a:pPr indent="-3339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9"/>
              <a:buAutoNum type="romanLcPeriod"/>
            </a:pPr>
            <a:r>
              <a:rPr i="1" lang="sv" sz="1659">
                <a:solidFill>
                  <a:schemeClr val="dk1"/>
                </a:solidFill>
              </a:rPr>
              <a:t>Vakant</a:t>
            </a:r>
            <a:endParaRPr i="1" sz="1659">
              <a:solidFill>
                <a:schemeClr val="dk1"/>
              </a:solidFill>
            </a:endParaRPr>
          </a:p>
          <a:p>
            <a:pPr indent="-333933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9"/>
              <a:buAutoNum type="alphaLcPeriod"/>
            </a:pPr>
            <a:r>
              <a:rPr b="1" lang="sv" sz="1659">
                <a:solidFill>
                  <a:schemeClr val="dk1"/>
                </a:solidFill>
              </a:rPr>
              <a:t>Valberedning</a:t>
            </a:r>
            <a:endParaRPr b="1" sz="1659">
              <a:solidFill>
                <a:schemeClr val="dk1"/>
              </a:solidFill>
            </a:endParaRPr>
          </a:p>
          <a:p>
            <a:pPr indent="-3339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9"/>
              <a:buAutoNum type="romanLcPeriod"/>
            </a:pPr>
            <a:r>
              <a:rPr i="1" lang="sv" sz="1659">
                <a:solidFill>
                  <a:schemeClr val="dk1"/>
                </a:solidFill>
              </a:rPr>
              <a:t>Rasmus Bengtsson</a:t>
            </a:r>
            <a:endParaRPr i="1" sz="1659">
              <a:solidFill>
                <a:schemeClr val="dk1"/>
              </a:solidFill>
            </a:endParaRPr>
          </a:p>
          <a:p>
            <a:pPr indent="-333933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9"/>
              <a:buAutoNum type="romanLcPeriod"/>
            </a:pPr>
            <a:r>
              <a:rPr i="1" lang="sv" sz="1659">
                <a:solidFill>
                  <a:schemeClr val="dk1"/>
                </a:solidFill>
              </a:rPr>
              <a:t>Vakant</a:t>
            </a:r>
            <a:endParaRPr i="1" sz="1659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266" name="Google Shape;266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Agenda?</a:t>
            </a:r>
            <a:endParaRPr/>
          </a:p>
        </p:txBody>
      </p:sp>
      <p:sp>
        <p:nvSpPr>
          <p:cNvPr id="272" name="Google Shape;272;p44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§1.	Mötesformalia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§2.	</a:t>
            </a:r>
            <a:r>
              <a:rPr b="1" lang="sv" sz="1659">
                <a:solidFill>
                  <a:srgbClr val="666666"/>
                </a:solidFill>
              </a:rPr>
              <a:t>Meddelanden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$3.	Tidigare bordläggningar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§4.	Propositioner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§5.	Motioner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§6.	Beslut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§7.	Personval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chemeClr val="dk1"/>
                </a:solidFill>
              </a:rPr>
              <a:t>§8.	Diskussion</a:t>
            </a:r>
            <a:endParaRPr b="1" sz="1659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§9.	Övriga frågor</a:t>
            </a:r>
            <a:endParaRPr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§10.	Avslutande formalia</a:t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273" name="Google Shape;273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§8. Diskussion</a:t>
            </a:r>
            <a:endParaRPr/>
          </a:p>
        </p:txBody>
      </p:sp>
      <p:sp>
        <p:nvSpPr>
          <p:cNvPr id="279" name="Google Shape;279;p45"/>
          <p:cNvSpPr txBox="1"/>
          <p:nvPr>
            <p:ph idx="1" type="body"/>
          </p:nvPr>
        </p:nvSpPr>
        <p:spPr>
          <a:xfrm>
            <a:off x="-16635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Diskussion</a:t>
            </a:r>
            <a:endParaRPr b="1" sz="1600">
              <a:solidFill>
                <a:schemeClr val="dk1"/>
              </a:solidFill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sv" sz="1600"/>
              <a:t>Inga inkomna </a:t>
            </a:r>
            <a:r>
              <a:rPr i="1" lang="sv" sz="1600"/>
              <a:t>diskussionspunkter</a:t>
            </a:r>
            <a:endParaRPr i="1" sz="1600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280" name="Google Shape;280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Agenda?</a:t>
            </a:r>
            <a:endParaRPr/>
          </a:p>
        </p:txBody>
      </p:sp>
      <p:sp>
        <p:nvSpPr>
          <p:cNvPr id="286" name="Google Shape;286;p46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§1.	Mötesformalia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§2.	</a:t>
            </a:r>
            <a:r>
              <a:rPr b="1" lang="sv" sz="1659">
                <a:solidFill>
                  <a:srgbClr val="666666"/>
                </a:solidFill>
              </a:rPr>
              <a:t>Meddelanden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$3.	Tidigare bordläggningar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§4.	Propositioner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§5.	Motioner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§6.	Beslut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§7.	Personval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§8.	Diskussion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chemeClr val="dk1"/>
                </a:solidFill>
              </a:rPr>
              <a:t>§9.	Övriga frågor</a:t>
            </a:r>
            <a:endParaRPr b="1" sz="1659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lang="sv" sz="1659"/>
              <a:t>§10.	Avslutande formalia</a:t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287" name="Google Shape;287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§9. Övriga frågor</a:t>
            </a:r>
            <a:endParaRPr/>
          </a:p>
        </p:txBody>
      </p:sp>
      <p:sp>
        <p:nvSpPr>
          <p:cNvPr id="293" name="Google Shape;293;p47"/>
          <p:cNvSpPr txBox="1"/>
          <p:nvPr>
            <p:ph idx="1" type="body"/>
          </p:nvPr>
        </p:nvSpPr>
        <p:spPr>
          <a:xfrm>
            <a:off x="-16635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Läske drycker på DASE event</a:t>
            </a:r>
            <a:endParaRPr b="1"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Schack6an</a:t>
            </a:r>
            <a:endParaRPr b="1"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Schackboxning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294" name="Google Shape;294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Agenda?</a:t>
            </a:r>
            <a:endParaRPr/>
          </a:p>
        </p:txBody>
      </p:sp>
      <p:sp>
        <p:nvSpPr>
          <p:cNvPr id="300" name="Google Shape;300;p48"/>
          <p:cNvSpPr txBox="1"/>
          <p:nvPr>
            <p:ph idx="1" type="body"/>
          </p:nvPr>
        </p:nvSpPr>
        <p:spPr>
          <a:xfrm>
            <a:off x="31170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§1.	Mötesformalia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§2.	</a:t>
            </a:r>
            <a:r>
              <a:rPr b="1" lang="sv" sz="1659">
                <a:solidFill>
                  <a:srgbClr val="666666"/>
                </a:solidFill>
              </a:rPr>
              <a:t>Meddelanden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$3.	Tidigare bordläggningar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§4.	Propositioner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rgbClr val="666666"/>
                </a:solidFill>
              </a:rPr>
              <a:t>§5.	Motioner</a:t>
            </a:r>
            <a:endParaRPr b="1" sz="1659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§6.	Beslut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§7.	Personval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§8.	Diskussion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/>
              <a:t>§9.	Övriga frågor</a:t>
            </a:r>
            <a:endParaRPr b="1" sz="1659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rPr b="1" lang="sv" sz="1659">
                <a:solidFill>
                  <a:schemeClr val="dk1"/>
                </a:solidFill>
              </a:rPr>
              <a:t>§10.	Avslutande formalia</a:t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301" name="Google Shape;301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§10. Avslutande formalia</a:t>
            </a:r>
            <a:endParaRPr/>
          </a:p>
        </p:txBody>
      </p:sp>
      <p:sp>
        <p:nvSpPr>
          <p:cNvPr id="307" name="Google Shape;307;p49"/>
          <p:cNvSpPr txBox="1"/>
          <p:nvPr>
            <p:ph idx="1" type="body"/>
          </p:nvPr>
        </p:nvSpPr>
        <p:spPr>
          <a:xfrm>
            <a:off x="-16635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Nästa möte</a:t>
            </a:r>
            <a:endParaRPr b="1" sz="1600">
              <a:solidFill>
                <a:schemeClr val="dk1"/>
              </a:solidFill>
            </a:endParaRPr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arabicPeriod"/>
            </a:pPr>
            <a:r>
              <a:rPr lang="sv" sz="1600"/>
              <a:t>Mötets avslutande</a:t>
            </a:r>
            <a:endParaRPr sz="1600"/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308" name="Google Shape;308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§10. Avslutande formalia</a:t>
            </a:r>
            <a:endParaRPr/>
          </a:p>
        </p:txBody>
      </p:sp>
      <p:sp>
        <p:nvSpPr>
          <p:cNvPr id="314" name="Google Shape;314;p50"/>
          <p:cNvSpPr txBox="1"/>
          <p:nvPr>
            <p:ph idx="1" type="body"/>
          </p:nvPr>
        </p:nvSpPr>
        <p:spPr>
          <a:xfrm>
            <a:off x="-166350" y="101772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AutoNum type="arabicPeriod"/>
            </a:pPr>
            <a:r>
              <a:rPr b="1" lang="sv" sz="1600"/>
              <a:t>Nästa möte</a:t>
            </a:r>
            <a:endParaRPr b="1" sz="1600"/>
          </a:p>
          <a:p>
            <a:pPr indent="-33020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rabicPeriod"/>
            </a:pPr>
            <a:r>
              <a:rPr b="1" lang="sv" sz="1600">
                <a:solidFill>
                  <a:schemeClr val="dk1"/>
                </a:solidFill>
              </a:rPr>
              <a:t>Mötets avslutande</a:t>
            </a:r>
            <a:endParaRPr b="1"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9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914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2580">
              <a:solidFill>
                <a:schemeClr val="dk1"/>
              </a:solidFill>
            </a:endParaRPr>
          </a:p>
        </p:txBody>
      </p:sp>
      <p:pic>
        <p:nvPicPr>
          <p:cNvPr id="315" name="Google Shape;315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3875" y="84438"/>
            <a:ext cx="1319025" cy="129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D340"/>
        </a:solidFill>
      </p:bgPr>
    </p:bg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51"/>
          <p:cNvSpPr txBox="1"/>
          <p:nvPr>
            <p:ph type="ctrTitle"/>
          </p:nvPr>
        </p:nvSpPr>
        <p:spPr>
          <a:xfrm>
            <a:off x="360525" y="185950"/>
            <a:ext cx="8520600" cy="113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v"/>
              <a:t>Mötet Avslutat</a:t>
            </a:r>
            <a:endParaRPr/>
          </a:p>
        </p:txBody>
      </p:sp>
      <p:pic>
        <p:nvPicPr>
          <p:cNvPr id="321" name="Google Shape;321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9587" y="1215502"/>
            <a:ext cx="3842473" cy="3769296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51"/>
          <p:cNvSpPr txBox="1"/>
          <p:nvPr/>
        </p:nvSpPr>
        <p:spPr>
          <a:xfrm>
            <a:off x="780975" y="1613400"/>
            <a:ext cx="3655500" cy="3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