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5143500" cx="9144000"/>
  <p:notesSz cx="6858000" cy="9144000"/>
  <p:embeddedFontLst>
    <p:embeddedFont>
      <p:font typeface="Roboto"/>
      <p:regular r:id="rId33"/>
      <p:bold r:id="rId34"/>
      <p:italic r:id="rId35"/>
      <p:boldItalic r:id="rId36"/>
    </p:embeddedFon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jLtMpOzsWCMb7EneU+1qStRJn6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slide" Target="slides/slide16.xml"/><Relationship Id="rId41" Type="http://customschemas.google.com/relationships/presentationmetadata" Target="meta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Roboto-regular.fntdata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Roboto-italic.fntdata"/><Relationship Id="rId12" Type="http://schemas.openxmlformats.org/officeDocument/2006/relationships/slide" Target="slides/slide8.xml"/><Relationship Id="rId34" Type="http://schemas.openxmlformats.org/officeDocument/2006/relationships/font" Target="fonts/Roboto-bold.fntdata"/><Relationship Id="rId15" Type="http://schemas.openxmlformats.org/officeDocument/2006/relationships/slide" Target="slides/slide11.xml"/><Relationship Id="rId37" Type="http://schemas.openxmlformats.org/officeDocument/2006/relationships/font" Target="fonts/OpenSans-regular.fntdata"/><Relationship Id="rId14" Type="http://schemas.openxmlformats.org/officeDocument/2006/relationships/slide" Target="slides/slide10.xml"/><Relationship Id="rId36" Type="http://schemas.openxmlformats.org/officeDocument/2006/relationships/font" Target="fonts/Roboto-boldItalic.fntdata"/><Relationship Id="rId17" Type="http://schemas.openxmlformats.org/officeDocument/2006/relationships/slide" Target="slides/slide13.xml"/><Relationship Id="rId39" Type="http://schemas.openxmlformats.org/officeDocument/2006/relationships/font" Target="fonts/OpenSans-italic.fntdata"/><Relationship Id="rId16" Type="http://schemas.openxmlformats.org/officeDocument/2006/relationships/slide" Target="slides/slide12.xml"/><Relationship Id="rId38" Type="http://schemas.openxmlformats.org/officeDocument/2006/relationships/font" Target="fonts/OpenSans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dd55731d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9dd55731d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Informationsansvarig avgår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COVID avbröt ursprungliga planer för event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Sålt datahoodies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Hackathon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Syjunta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Datamaj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TDM Sittningen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4st pluggstugor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Beställt märken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5db0c92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g245db0c92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Informationsansvarig avgår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COVID avbröt ursprungliga planer för event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Sålt datahoodies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Hackathon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Syjunta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Datamaj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TDM Sittningen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4st pluggstugor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Beställt märken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45db0c92c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245db0c92c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Informationsansvarig avgår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COVID avbröt ursprungliga planer för event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Sålt datahoodies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Hackathon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Syjunta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Datamaj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TDM Sittningen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4st pluggstugor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Beställt märken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28f8b967c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128f8b967c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9e65da4f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9e65da4f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45db0c92c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245db0c92c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45db0c92c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g245db0c92c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45db0c92c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245db0c92c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28548435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128548435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45db0c92c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245db0c92c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9dd55731d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g9dd55731d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dd55731df_0_45"/>
          <p:cNvSpPr txBox="1"/>
          <p:nvPr>
            <p:ph idx="1" type="subTitle"/>
          </p:nvPr>
        </p:nvSpPr>
        <p:spPr>
          <a:xfrm>
            <a:off x="10700" y="2070550"/>
            <a:ext cx="45174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sv">
                <a:solidFill>
                  <a:srgbClr val="000000"/>
                </a:solidFill>
              </a:rPr>
              <a:t>Onsdag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sv">
                <a:solidFill>
                  <a:srgbClr val="000000"/>
                </a:solidFill>
              </a:rPr>
              <a:t>2023-05-17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sv" sz="1800">
                <a:solidFill>
                  <a:srgbClr val="000000"/>
                </a:solidFill>
              </a:rPr>
              <a:t>18:00 A117 LKAB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55" name="Google Shape;55;g9dd55731df_0_45"/>
          <p:cNvSpPr/>
          <p:nvPr/>
        </p:nvSpPr>
        <p:spPr>
          <a:xfrm>
            <a:off x="0" y="-10700"/>
            <a:ext cx="91548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g9dd55731df_0_45"/>
          <p:cNvSpPr txBox="1"/>
          <p:nvPr>
            <p:ph type="ctrTitle"/>
          </p:nvPr>
        </p:nvSpPr>
        <p:spPr>
          <a:xfrm>
            <a:off x="311700" y="192550"/>
            <a:ext cx="85206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sv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Årsmöte 2022/2023</a:t>
            </a:r>
            <a:endParaRPr b="1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57" name="Google Shape;57;g9dd55731df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8100" y="1371302"/>
            <a:ext cx="3842473" cy="3769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3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4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5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5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6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6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7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7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7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8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8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8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9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9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36" name="Google Shape;136;p10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röstlängd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behörighet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två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Anmälan av övriga frågor samt 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0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2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§2.	Information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434343"/>
                </a:solidFill>
              </a:rPr>
              <a:t>§5.	Motioner</a:t>
            </a:r>
            <a:endParaRPr sz="1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45" name="Google Shape;145;p12"/>
          <p:cNvSpPr txBox="1"/>
          <p:nvPr/>
        </p:nvSpPr>
        <p:spPr>
          <a:xfrm>
            <a:off x="3706800" y="1544650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§2. Information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Styrelsens redovisning av verksamhet</a:t>
            </a:r>
            <a:endParaRPr b="1" i="1" sz="1600" u="none" cap="none" strike="noStrik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Styrelsens redovisning av ekonomi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666666"/>
              </a:buClr>
              <a:buSzPts val="1600"/>
              <a:buFont typeface="Roboto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Revisorns redovisning för styrelsen </a:t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6" name="Google Shape;146;p12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Information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45db0c92cc_0_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245db0c92cc_0_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§2.	Information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434343"/>
                </a:solidFill>
              </a:rPr>
              <a:t>§5.	Motioner</a:t>
            </a:r>
            <a:endParaRPr sz="1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4" name="Google Shape;154;g245db0c92cc_0_0"/>
          <p:cNvSpPr txBox="1"/>
          <p:nvPr/>
        </p:nvSpPr>
        <p:spPr>
          <a:xfrm>
            <a:off x="3706800" y="1544650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§2. Information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Styrelsens redovisning av verksamhet</a:t>
            </a:r>
            <a:endParaRPr b="0" i="1" sz="1600" u="none" cap="none" strike="noStrik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Styrelsens redovisning av ekonomi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666666"/>
              </a:buClr>
              <a:buSzPts val="1600"/>
              <a:buFont typeface="Roboto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Revisorns redovisning för styrelsen </a:t>
            </a:r>
            <a:endParaRPr b="0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5" name="Google Shape;155;g245db0c92cc_0_0"/>
          <p:cNvPicPr preferRelativeResize="0"/>
          <p:nvPr/>
        </p:nvPicPr>
        <p:blipFill rotWithShape="1">
          <a:blip r:embed="rId3">
            <a:alphaModFix/>
          </a:blip>
          <a:srcRect b="0" l="951" r="950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245db0c92cc_0_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Information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45db0c92cc_0_8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245db0c92cc_0_8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§2.	Information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434343"/>
                </a:solidFill>
              </a:rPr>
              <a:t>§5.	Motioner</a:t>
            </a:r>
            <a:endParaRPr sz="1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63" name="Google Shape;163;g245db0c92cc_0_8"/>
          <p:cNvSpPr txBox="1"/>
          <p:nvPr/>
        </p:nvSpPr>
        <p:spPr>
          <a:xfrm>
            <a:off x="3706800" y="1544650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§2. Information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Styrelsens redovisning av verksamhet</a:t>
            </a:r>
            <a:endParaRPr b="0" i="1" sz="1600" u="none" cap="none" strike="noStrik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Roboto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Styrelsens redovisning av ekonomi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Revisorns redovisning för styrelsen </a:t>
            </a:r>
            <a:endParaRPr b="1" i="0" sz="2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g245db0c92cc_0_8"/>
          <p:cNvPicPr preferRelativeResize="0"/>
          <p:nvPr/>
        </p:nvPicPr>
        <p:blipFill rotWithShape="1">
          <a:blip r:embed="rId3">
            <a:alphaModFix/>
          </a:blip>
          <a:srcRect b="0" l="951" r="950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245db0c92cc_0_8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Information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28f8b967c8_0_26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128f8b967c8_0_26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rgbClr val="000000"/>
                </a:solidFill>
              </a:rPr>
              <a:t>$3.	Tidigare bordläggningar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72" name="Google Shape;172;g128f8b967c8_0_26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§3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Tidigare bordläggningar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sv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1" lang="sv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tidigare bordläggningar</a:t>
            </a:r>
            <a:endParaRPr b="0" i="1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g128f8b967c8_0_26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128f8b967c8_0_26"/>
          <p:cNvSpPr txBox="1"/>
          <p:nvPr/>
        </p:nvSpPr>
        <p:spPr>
          <a:xfrm>
            <a:off x="566750" y="400900"/>
            <a:ext cx="6564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Tidigare bordläggningar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3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§4.	Propositioner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81" name="Google Shape;181;p13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§4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Propositioner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sv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inkomna Propositioner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3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3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Propositioner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4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§5.	Motioner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90" name="Google Shape;190;p14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§5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Motioner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sv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inkomna motioner</a:t>
            </a:r>
            <a:endParaRPr b="0" i="1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4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4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Motioner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5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§6.	Beslut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99" name="Google Shape;199;p15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Beslut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0" name="Google Shape;200;p15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§6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Beslut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Ansvarsbefriande från verksamhetsåret 2021/2022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Fastställande av verksamhetsplan för verksamhetsåret 2023/2024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Fastställande av Ram budget för verksamhetsåret 2023/2024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Medlemsavgift under året 2023/2024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15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9e65da4fdd_0_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9e65da4fdd_0_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§6.	Beslut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08" name="Google Shape;208;g9e65da4fdd_0_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Beslut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9" name="Google Shape;209;g9e65da4fdd_0_0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§6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Beslut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b="1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Ansvarsbefriande från verksamhetsåret 2021/2022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Föredragare: DASE styrelsen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Förslag till beslut: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Dase styrelse föreslår Föreningsmötet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</a:t>
            </a:r>
            <a:r>
              <a:rPr b="0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Ge ansvarsbefriande för verksamhetsår 2021/2022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Föreningsmötet beslutar 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</a:t>
            </a:r>
            <a:r>
              <a:rPr b="0" i="0" lang="sv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7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g9e65da4fdd_0_0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45db0c92cc_0_16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245db0c92cc_0_16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§6.	Beslut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17" name="Google Shape;217;g245db0c92cc_0_16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Beslut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8" name="Google Shape;218;g245db0c92cc_0_16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§6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Beslut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Fastställande av verksamhetsplan för verksamhetsåret 2023/2024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Föredragare: DASE styrelsen</a:t>
            </a:r>
            <a:b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Bilaga: 1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Förslag till beslut: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Dase styrelse föreslår Föreningsmötet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</a:t>
            </a: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Fastställa verksamhetsplanen för 2023/2024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Föreningsmötet beslutar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</a:t>
            </a: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g245db0c92cc_0_16"/>
          <p:cNvPicPr preferRelativeResize="0"/>
          <p:nvPr/>
        </p:nvPicPr>
        <p:blipFill rotWithShape="1">
          <a:blip r:embed="rId3">
            <a:alphaModFix/>
          </a:blip>
          <a:srcRect b="0" l="951" r="950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45db0c92cc_0_32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245db0c92cc_0_32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§6.	Beslut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26" name="Google Shape;226;g245db0c92cc_0_32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Beslut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27" name="Google Shape;227;g245db0c92cc_0_32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§6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Beslut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Fastställande av Ram budget för verksamhetsåret 2023/2024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Föredragare: DASE styrelsen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bilaga: 2.2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Förslag till beslut: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DASE styrelse föreslår Föreningsmötet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</a:t>
            </a: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fastställa Ram budgeten för verksamhetsår 2023/2024 i enlighet med bilaga 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Föreningsmötet beslutar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 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g245db0c92cc_0_32"/>
          <p:cNvPicPr preferRelativeResize="0"/>
          <p:nvPr/>
        </p:nvPicPr>
        <p:blipFill rotWithShape="1">
          <a:blip r:embed="rId3">
            <a:alphaModFix/>
          </a:blip>
          <a:srcRect b="0" l="951" r="950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45db0c92cc_0_24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245db0c92cc_0_24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§6.	Beslut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35" name="Google Shape;235;g245db0c92cc_0_24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Beslut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6" name="Google Shape;236;g245db0c92cc_0_24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§6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Beslut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Medlemsavgift under året 2023/2024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Föredragare: DASE styrelsen</a:t>
            </a:r>
            <a:b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0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Enligt sverok ska man bestämma nästa års medlemsavgift varje årsmöte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Förslag till beslut: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DASE styrelse föreslår Föreningsmötet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</a:t>
            </a: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Medlemsavgiften ska stanna kvar på 50 kr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Föreningsmötet beslutar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	</a:t>
            </a:r>
            <a:endParaRPr b="0" i="0" sz="16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g245db0c92cc_0_24"/>
          <p:cNvPicPr preferRelativeResize="0"/>
          <p:nvPr/>
        </p:nvPicPr>
        <p:blipFill rotWithShape="1">
          <a:blip r:embed="rId3">
            <a:alphaModFix/>
          </a:blip>
          <a:srcRect b="0" l="951" r="950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285484351b_0_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1285484351b_0_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§7.	Personval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44" name="Google Shape;244;g1285484351b_0_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Personval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45" name="Google Shape;245;g1285484351b_0_0"/>
          <p:cNvSpPr txBox="1"/>
          <p:nvPr/>
        </p:nvSpPr>
        <p:spPr>
          <a:xfrm>
            <a:off x="3643600" y="1544650"/>
            <a:ext cx="5228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§7</a:t>
            </a:r>
            <a:r>
              <a:rPr b="1" i="0" lang="sv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Personval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DASE styrelse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Ordförande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1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Calle Rautio </a:t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Vice ordförande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Olle Göransson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Kassör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Gleb Nikolajev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Sekreterare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1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William Poromaa</a:t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PR-ansvarig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Joel Schütt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Sir Cock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Pontus Asservik</a:t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1285484351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575" y="93725"/>
            <a:ext cx="1170250" cy="117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45db0c92cc_0_4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245db0c92cc_0_4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§7.	Personval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53" name="Google Shape;253;g245db0c92cc_0_4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Personval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4" name="Google Shape;254;g245db0c92cc_0_40"/>
          <p:cNvSpPr txBox="1"/>
          <p:nvPr/>
        </p:nvSpPr>
        <p:spPr>
          <a:xfrm>
            <a:off x="3643600" y="1544650"/>
            <a:ext cx="5228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§7</a:t>
            </a:r>
            <a:r>
              <a:rPr b="1" i="0" lang="sv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Personval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b="1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Övriga poster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0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Revisor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1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Vakant</a:t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lphaLcPeriod"/>
            </a:pPr>
            <a:r>
              <a:rPr b="0" i="1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Valberedning</a:t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romanLcPeriod"/>
            </a:pPr>
            <a:r>
              <a:rPr b="0" i="1" lang="sv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Vakant</a:t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45db0c92cc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575" y="93725"/>
            <a:ext cx="1170250" cy="117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§8.	Diskussion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62" name="Google Shape;262;p2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Diskussion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3" name="Google Shape;263;p20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§8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Diskussion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inkomna övriga frågor</a:t>
            </a:r>
            <a:endParaRPr b="0" i="1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20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1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1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§9.	Övriga frågor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71" name="Google Shape;271;p21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Övriga frågor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72" name="Google Shape;272;p21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§8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Övriga frågor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inkomna övriga frågor</a:t>
            </a:r>
            <a:endParaRPr b="0" i="1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1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2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rgbClr val="000000"/>
                </a:solidFill>
              </a:rPr>
              <a:t>§10.	Avslutande formalia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280" name="Google Shape;280;p22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§9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Avslutande 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Nästa möte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Nästa Årsmöte 2024 under läsperiod 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avslutande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22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2"/>
          <p:cNvSpPr txBox="1"/>
          <p:nvPr/>
        </p:nvSpPr>
        <p:spPr>
          <a:xfrm>
            <a:off x="566750" y="400900"/>
            <a:ext cx="6223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Avslutande 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3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3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§9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Avslutande 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Nästa möte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Mötets avslutande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23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3"/>
          <p:cNvSpPr txBox="1"/>
          <p:nvPr/>
        </p:nvSpPr>
        <p:spPr>
          <a:xfrm>
            <a:off x="566750" y="400900"/>
            <a:ext cx="6223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Avslutande 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g9dd55731df_0_37"/>
          <p:cNvPicPr preferRelativeResize="0"/>
          <p:nvPr/>
        </p:nvPicPr>
        <p:blipFill rotWithShape="1">
          <a:blip r:embed="rId3">
            <a:alphaModFix/>
          </a:blip>
          <a:srcRect b="0" l="950" r="949" t="0"/>
          <a:stretch/>
        </p:blipFill>
        <p:spPr>
          <a:xfrm>
            <a:off x="2772387" y="1444550"/>
            <a:ext cx="3620623" cy="362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9dd55731df_0_37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9dd55731df_0_37"/>
          <p:cNvSpPr txBox="1"/>
          <p:nvPr>
            <p:ph type="ctrTitle"/>
          </p:nvPr>
        </p:nvSpPr>
        <p:spPr>
          <a:xfrm>
            <a:off x="311700" y="192550"/>
            <a:ext cx="85206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sv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Mötet Avslutat</a:t>
            </a:r>
            <a:endParaRPr b="1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