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2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y="6858000" cx="12192000"/>
  <p:notesSz cx="6858000" cy="9144000"/>
  <p:embeddedFontLst>
    <p:embeddedFont>
      <p:font typeface="Open Sans"/>
      <p:regular r:id="rId12"/>
      <p:bold r:id="rId13"/>
      <p:italic r:id="rId14"/>
      <p:boldItalic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font" Target="fonts/OpenSans-bold.fntdata"/><Relationship Id="rId12" Type="http://schemas.openxmlformats.org/officeDocument/2006/relationships/font" Target="fonts/OpenSans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OpenSans-boldItalic.fntdata"/><Relationship Id="rId14" Type="http://schemas.openxmlformats.org/officeDocument/2006/relationships/font" Target="fonts/OpenSans-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Hi there,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Niklas Sörensen Söderbom is inviting you to a scheduled Zoom meeting.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Topic: Niklas Sörensen Söderbom's Personal Meeting Room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Join from PC, Mac, Linux, iOS or Android: https://ltu-se.zoom.us/j/3189529415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Or iPhone one-tap 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    Sweden: +46850163827,,3189529415#  or +46850500828,,3189529415#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Or Telephone: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    Dial(for higher quality, dial a number based on your current location):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        Sweden: +46 8 5016 3827  or +46 8 5050 0828  or +46 8 5050 0829  or +46 8 5052 0017  or +46 850 539 728  or +46 8 4468 2488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        Denmark: +45 32 71 31 57  or +45 32 72 80 10  or +45 32 72 80 11  or +45 47 37 25 75  or +45 89 88 37 88  or +45 32 70 12 06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    Meeting ID: 318 952 9415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    International numbers available: https://ltu-se.zoom.us/u/czuya1tR9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Or an H.323/SIP room system: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    H.323: 109.105.112.236 or 109.105.112.235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    Meeting ID: 318 952 9415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    SIP: 3189529415@109.105.112.236 or 3189529415@109.105.112.235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84" name="Google Shape;84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50d231e582_1_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350d231e582_1_2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g350d231e582_1_2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50d231e582_1_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350d231e582_1_2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g350d231e582_1_2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50d231e582_1_3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50d231e582_1_3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g350d231e582_1_3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50d231e582_1_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50d231e582_1_1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g350d231e582_1_1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50d231e582_1_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350d231e582_1_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g350d231e582_1_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9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/>
          <p:nvPr>
            <p:ph type="ctrTitle"/>
          </p:nvPr>
        </p:nvSpPr>
        <p:spPr>
          <a:xfrm>
            <a:off x="415617" y="3429000"/>
            <a:ext cx="11360700" cy="17268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/>
        </p:txBody>
      </p:sp>
      <p:sp>
        <p:nvSpPr>
          <p:cNvPr id="15" name="Google Shape;15;p2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6" name="Google Shape;16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79967" y="101667"/>
            <a:ext cx="3232133" cy="32321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 txBox="1"/>
          <p:nvPr>
            <p:ph hasCustomPrompt="1" type="title"/>
          </p:nvPr>
        </p:nvSpPr>
        <p:spPr>
          <a:xfrm>
            <a:off x="667400" y="2120000"/>
            <a:ext cx="11360700" cy="26181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57" name="Google Shape;57;p11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58" name="Google Shape;58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53000" y="0"/>
            <a:ext cx="1539000" cy="153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2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ubrik och innehåll" type="obj">
  <p:cSld name="OBJEC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9pPr>
          </a:lstStyle>
          <a:p/>
        </p:txBody>
      </p:sp>
      <p:sp>
        <p:nvSpPr>
          <p:cNvPr id="63" name="Google Shape;63;p13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13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" name="Google Shape;65;p13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" name="Google Shape;66;p13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67" name="Google Shape;67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698967" y="0"/>
            <a:ext cx="1493033" cy="14930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ubrikbild 1">
  <p:cSld name="TITLE_1">
    <p:bg>
      <p:bgPr>
        <a:solidFill>
          <a:schemeClr val="lt1">
            <a:alpha val="14510"/>
          </a:schemeClr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/>
          <p:nvPr>
            <p:ph type="ctrTitle"/>
          </p:nvPr>
        </p:nvSpPr>
        <p:spPr>
          <a:xfrm>
            <a:off x="1524000" y="3531870"/>
            <a:ext cx="9144000" cy="9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0" name="Google Shape;70;p14"/>
          <p:cNvSpPr txBox="1"/>
          <p:nvPr>
            <p:ph idx="1" type="subTitle"/>
          </p:nvPr>
        </p:nvSpPr>
        <p:spPr>
          <a:xfrm>
            <a:off x="1524000" y="4706790"/>
            <a:ext cx="9144000" cy="123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Google Shape;71;p14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" name="Google Shape;72;p14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Google Shape;73;p14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74" name="Google Shape;74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579621" y="309394"/>
            <a:ext cx="3032756" cy="30327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ubrikbild 2">
  <p:cSld name="TITLE_2">
    <p:bg>
      <p:bgPr>
        <a:solidFill>
          <a:schemeClr val="lt1">
            <a:alpha val="14120"/>
          </a:schemeClr>
        </a:solid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5"/>
          <p:cNvSpPr txBox="1"/>
          <p:nvPr>
            <p:ph type="ctrTitle"/>
          </p:nvPr>
        </p:nvSpPr>
        <p:spPr>
          <a:xfrm>
            <a:off x="1524000" y="3531870"/>
            <a:ext cx="9144000" cy="9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7" name="Google Shape;77;p15"/>
          <p:cNvSpPr txBox="1"/>
          <p:nvPr>
            <p:ph idx="1" type="subTitle"/>
          </p:nvPr>
        </p:nvSpPr>
        <p:spPr>
          <a:xfrm>
            <a:off x="1524000" y="4706790"/>
            <a:ext cx="9144000" cy="123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" name="Google Shape;78;p15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" name="Google Shape;79;p15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" name="Google Shape;80;p15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81" name="Google Shape;81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579621" y="309394"/>
            <a:ext cx="3032756" cy="30327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0" name="Google Shape;20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653000" y="0"/>
            <a:ext cx="1539000" cy="153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415600" y="1641217"/>
            <a:ext cx="11360700" cy="44508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5" name="Google Shape;25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653000" y="0"/>
            <a:ext cx="1539000" cy="153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49250" lvl="0" marL="45720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9" name="Google Shape;29;p5"/>
          <p:cNvSpPr txBox="1"/>
          <p:nvPr>
            <p:ph idx="2" type="body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49250" lvl="0" marL="45720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1" name="Google Shape;31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653000" y="0"/>
            <a:ext cx="1539000" cy="153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34" name="Google Shape;34;p6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5" name="Google Shape;35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653000" y="0"/>
            <a:ext cx="1539000" cy="153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38" name="Google Shape;38;p7"/>
          <p:cNvSpPr txBox="1"/>
          <p:nvPr>
            <p:ph idx="1" type="body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39" name="Google Shape;39;p7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0" name="Google Shape;40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653000" y="0"/>
            <a:ext cx="1539000" cy="153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/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/>
        </p:txBody>
      </p:sp>
      <p:sp>
        <p:nvSpPr>
          <p:cNvPr id="43" name="Google Shape;43;p8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4" name="Google Shape;44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653000" y="0"/>
            <a:ext cx="1539000" cy="153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9"/>
          <p:cNvSpPr txBox="1"/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/>
        </p:txBody>
      </p:sp>
      <p:sp>
        <p:nvSpPr>
          <p:cNvPr id="48" name="Google Shape;48;p9"/>
          <p:cNvSpPr txBox="1"/>
          <p:nvPr>
            <p:ph idx="1" type="subTitle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49" name="Google Shape;49;p9"/>
          <p:cNvSpPr txBox="1"/>
          <p:nvPr>
            <p:ph idx="2" type="body"/>
          </p:nvPr>
        </p:nvSpPr>
        <p:spPr>
          <a:xfrm>
            <a:off x="6586000" y="965433"/>
            <a:ext cx="5115900" cy="49269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50" name="Google Shape;50;p9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0"/>
          <p:cNvSpPr txBox="1"/>
          <p:nvPr>
            <p:ph idx="1" type="body"/>
          </p:nvPr>
        </p:nvSpPr>
        <p:spPr>
          <a:xfrm>
            <a:off x="2096800" y="3885767"/>
            <a:ext cx="7998300" cy="806700"/>
          </a:xfrm>
          <a:prstGeom prst="rect">
            <a:avLst/>
          </a:prstGeom>
          <a:noFill/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>
                <a:solidFill>
                  <a:schemeClr val="dk1"/>
                </a:solidFill>
              </a:defRPr>
            </a:lvl1pPr>
          </a:lstStyle>
          <a:p/>
        </p:txBody>
      </p:sp>
      <p:sp>
        <p:nvSpPr>
          <p:cNvPr id="53" name="Google Shape;53;p10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54" name="Google Shape;54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87751" y="156000"/>
            <a:ext cx="3016500" cy="3016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6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Calibri"/>
              <a:buNone/>
              <a:defRPr sz="3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Calibri"/>
              <a:buNone/>
              <a:defRPr sz="3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Calibri"/>
              <a:buNone/>
              <a:defRPr sz="3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Calibri"/>
              <a:buNone/>
              <a:defRPr sz="3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Calibri"/>
              <a:buNone/>
              <a:defRPr sz="3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Calibri"/>
              <a:buNone/>
              <a:defRPr sz="3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Calibri"/>
              <a:buNone/>
              <a:defRPr sz="3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Calibri"/>
              <a:buNone/>
              <a:defRPr sz="3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Calibri"/>
              <a:buNone/>
              <a:defRPr sz="3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415600" y="1641217"/>
            <a:ext cx="11360700" cy="4450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810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alibri"/>
              <a:buChar char="●"/>
              <a:defRPr sz="2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92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Calibri"/>
              <a:buChar char="○"/>
              <a:defRPr sz="1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92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Calibri"/>
              <a:buChar char="■"/>
              <a:defRPr sz="1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Calibri"/>
              <a:buChar char="●"/>
              <a:defRPr sz="1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Calibri"/>
              <a:buChar char="○"/>
              <a:defRPr sz="1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Calibri"/>
              <a:buChar char="■"/>
              <a:defRPr sz="1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Calibri"/>
              <a:buChar char="●"/>
              <a:defRPr sz="1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Calibri"/>
              <a:buChar char="○"/>
              <a:defRPr sz="1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Calibri"/>
              <a:buChar char="■"/>
              <a:defRPr sz="1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hyperlink" Target="mailto:kassor@datasektionen.com" TargetMode="External"/><Relationship Id="rId4" Type="http://schemas.openxmlformats.org/officeDocument/2006/relationships/hyperlink" Target="mailto:8024916598@autoinvoice.se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6"/>
          <p:cNvSpPr txBox="1"/>
          <p:nvPr>
            <p:ph type="ctrTitle"/>
          </p:nvPr>
        </p:nvSpPr>
        <p:spPr>
          <a:xfrm>
            <a:off x="415617" y="3429000"/>
            <a:ext cx="11360700" cy="172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n-US" sz="6000"/>
              <a:t>Uppstartsmöte</a:t>
            </a:r>
            <a:r>
              <a:rPr lang="en-US" sz="6000"/>
              <a:t> DEG</a:t>
            </a:r>
            <a:endParaRPr b="0" i="0" sz="6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6"/>
          <p:cNvSpPr txBox="1"/>
          <p:nvPr>
            <p:ph idx="4294967295" type="subTitle"/>
          </p:nvPr>
        </p:nvSpPr>
        <p:spPr>
          <a:xfrm>
            <a:off x="1524000" y="4334490"/>
            <a:ext cx="9144000" cy="123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Förhoppningsvis tidig september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6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7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Om mig	</a:t>
            </a:r>
            <a:endParaRPr/>
          </a:p>
        </p:txBody>
      </p:sp>
      <p:sp>
        <p:nvSpPr>
          <p:cNvPr id="95" name="Google Shape;95;p17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406400" lvl="0" marL="457200" rtl="0" algn="l">
              <a:spcBef>
                <a:spcPts val="11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John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Satt även kassör förra året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Skriv på mail, discord eller messenger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Jag har godkänt i indek kursen —&gt;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Sitter nästan alltid på LUDD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Går oftast på datadygn</a:t>
            </a:r>
            <a:endParaRPr/>
          </a:p>
        </p:txBody>
      </p:sp>
      <p:sp>
        <p:nvSpPr>
          <p:cNvPr id="96" name="Google Shape;96;p17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97" name="Google Shape;97;p17" title="screenshot_28-Apr-2025_18-11-14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81024" y="2163734"/>
            <a:ext cx="5235749" cy="31776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8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Bra information</a:t>
            </a:r>
            <a:endParaRPr/>
          </a:p>
        </p:txBody>
      </p:sp>
      <p:sp>
        <p:nvSpPr>
          <p:cNvPr id="104" name="Google Shape;104;p18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406400" lvl="0" marL="457200" rtl="0" algn="l">
              <a:spcBef>
                <a:spcPts val="11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Datasektionen &gt; Styrelseutskott &gt; Datasektionens ekonomi grupp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Ni får låna mitt bankkort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Ni kan fakturera på slemmis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Det finns en kanal i Datasektionens discord för DEG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Det är bara jag som kan lägga till eller redigera produkter i zettle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Lagersaldo och inventering</a:t>
            </a:r>
            <a:endParaRPr/>
          </a:p>
        </p:txBody>
      </p:sp>
      <p:sp>
        <p:nvSpPr>
          <p:cNvPr id="105" name="Google Shape;105;p18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9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För DDOS, TAPAS, MÄTFEL och SLURP</a:t>
            </a:r>
            <a:endParaRPr/>
          </a:p>
        </p:txBody>
      </p:sp>
      <p:sp>
        <p:nvSpPr>
          <p:cNvPr id="112" name="Google Shape;112;p19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406400" lvl="0" marL="457200" rtl="0" algn="l">
              <a:spcBef>
                <a:spcPts val="11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Pluggstugor - SRT betalar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Programtröjor - SRT sponsrar alla, Kiruna Sektionen sponsrar SLURP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Programföreningsfonden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Programföreningstillskottansökan måste ni göra</a:t>
            </a:r>
            <a:endParaRPr/>
          </a:p>
        </p:txBody>
      </p:sp>
      <p:sp>
        <p:nvSpPr>
          <p:cNvPr id="113" name="Google Shape;113;p19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0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Fakturor</a:t>
            </a:r>
            <a:endParaRPr/>
          </a:p>
        </p:txBody>
      </p:sp>
      <p:sp>
        <p:nvSpPr>
          <p:cNvPr id="120" name="Google Shape;120;p20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1100"/>
              </a:spcBef>
              <a:spcAft>
                <a:spcPts val="0"/>
              </a:spcAft>
              <a:buNone/>
            </a:pPr>
            <a:r>
              <a:rPr lang="en-US"/>
              <a:t>Datasektionen</a:t>
            </a:r>
            <a:endParaRPr/>
          </a:p>
          <a:p>
            <a:pPr indent="0" lvl="0" marL="0" rtl="0" algn="l">
              <a:spcBef>
                <a:spcPts val="1100"/>
              </a:spcBef>
              <a:spcAft>
                <a:spcPts val="0"/>
              </a:spcAft>
              <a:buNone/>
            </a:pPr>
            <a:r>
              <a:rPr lang="en-US"/>
              <a:t>Universitetsvägen 11 ℅ Luleå Tekniska Universitet</a:t>
            </a:r>
            <a:endParaRPr/>
          </a:p>
          <a:p>
            <a:pPr indent="0" lvl="0" marL="0" rtl="0" algn="l">
              <a:spcBef>
                <a:spcPts val="1100"/>
              </a:spcBef>
              <a:spcAft>
                <a:spcPts val="0"/>
              </a:spcAft>
              <a:buNone/>
            </a:pPr>
            <a:r>
              <a:rPr lang="en-US"/>
              <a:t>97754 Luleå</a:t>
            </a:r>
            <a:endParaRPr/>
          </a:p>
          <a:p>
            <a:pPr indent="0" lvl="0" marL="0" rtl="0" algn="l">
              <a:spcBef>
                <a:spcPts val="1100"/>
              </a:spcBef>
              <a:spcAft>
                <a:spcPts val="0"/>
              </a:spcAft>
              <a:buNone/>
            </a:pPr>
            <a:r>
              <a:rPr lang="en-US"/>
              <a:t>Orgnr: 802491-6598</a:t>
            </a:r>
            <a:endParaRPr/>
          </a:p>
          <a:p>
            <a:pPr indent="0" lvl="0" marL="0" rtl="0" algn="l"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100"/>
              </a:spcBef>
              <a:spcAft>
                <a:spcPts val="0"/>
              </a:spcAft>
              <a:buNone/>
            </a:pPr>
            <a:r>
              <a:rPr lang="en-US"/>
              <a:t>Till:</a:t>
            </a:r>
            <a:endParaRPr/>
          </a:p>
          <a:p>
            <a:pPr indent="0" lvl="0" marL="0" rtl="0" algn="l">
              <a:spcBef>
                <a:spcPts val="110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kassor@datasektionen.com</a:t>
            </a:r>
            <a:r>
              <a:rPr lang="en-US"/>
              <a:t> eller </a:t>
            </a:r>
            <a:r>
              <a:rPr lang="en-US" u="sng">
                <a:solidFill>
                  <a:schemeClr val="hlink"/>
                </a:solidFill>
                <a:hlinkClick r:id="rId4"/>
              </a:rPr>
              <a:t>8024916598@autoinvoice.se</a:t>
            </a:r>
            <a:r>
              <a:rPr lang="en-US"/>
              <a:t> </a:t>
            </a:r>
            <a:endParaRPr/>
          </a:p>
          <a:p>
            <a:pPr indent="0" lvl="0" marL="0" rtl="0" algn="l"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20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1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Utlägg</a:t>
            </a:r>
            <a:endParaRPr/>
          </a:p>
        </p:txBody>
      </p:sp>
      <p:sp>
        <p:nvSpPr>
          <p:cNvPr id="128" name="Google Shape;128;p21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1100"/>
              </a:spcBef>
              <a:spcAft>
                <a:spcPts val="0"/>
              </a:spcAft>
              <a:buNone/>
            </a:pPr>
            <a:r>
              <a:rPr lang="en-US"/>
              <a:t>Ge mig </a:t>
            </a:r>
            <a:r>
              <a:rPr b="1" lang="en-US"/>
              <a:t>inte</a:t>
            </a:r>
            <a:r>
              <a:rPr lang="en-US"/>
              <a:t> fysiska kvitton</a:t>
            </a:r>
            <a:endParaRPr/>
          </a:p>
          <a:p>
            <a:pPr indent="0" lvl="0" marL="0" rtl="0" algn="l">
              <a:spcBef>
                <a:spcPts val="1100"/>
              </a:spcBef>
              <a:spcAft>
                <a:spcPts val="0"/>
              </a:spcAft>
              <a:buNone/>
            </a:pPr>
            <a:r>
              <a:rPr lang="en-US"/>
              <a:t>Skicka kvittot på bild till mig eller använd visma scanner</a:t>
            </a:r>
            <a:endParaRPr/>
          </a:p>
          <a:p>
            <a:pPr indent="0" lvl="0" marL="0" rtl="0" algn="l">
              <a:spcBef>
                <a:spcPts val="1100"/>
              </a:spcBef>
              <a:spcAft>
                <a:spcPts val="0"/>
              </a:spcAft>
              <a:buNone/>
            </a:pPr>
            <a:r>
              <a:rPr lang="en-US"/>
              <a:t>Blir utbetald sista varje månad</a:t>
            </a:r>
            <a:endParaRPr/>
          </a:p>
          <a:p>
            <a:pPr indent="0" lvl="0" marL="0" rtl="0" algn="l">
              <a:spcBef>
                <a:spcPts val="1100"/>
              </a:spcBef>
              <a:spcAft>
                <a:spcPts val="0"/>
              </a:spcAft>
              <a:buNone/>
            </a:pPr>
            <a:r>
              <a:rPr lang="en-US"/>
              <a:t>Kan ni betala med mitt kort eller fakturerar föredras det</a:t>
            </a:r>
            <a:endParaRPr/>
          </a:p>
          <a:p>
            <a:pPr indent="0" lvl="0" marL="0" rtl="0" algn="l">
              <a:spcBef>
                <a:spcPts val="1100"/>
              </a:spcBef>
              <a:spcAft>
                <a:spcPts val="0"/>
              </a:spcAft>
              <a:buNone/>
            </a:pPr>
            <a:r>
              <a:rPr lang="en-US"/>
              <a:t>När ni skickar ett kvitto till mig skriv vad det är till. Mm, Sj, Tb osv.</a:t>
            </a:r>
            <a:endParaRPr/>
          </a:p>
        </p:txBody>
      </p:sp>
      <p:sp>
        <p:nvSpPr>
          <p:cNvPr id="129" name="Google Shape;129;p21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n-US"/>
              <a:t>Budget och visma 	</a:t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22"/>
          <p:cNvSpPr txBox="1"/>
          <p:nvPr>
            <p:ph idx="1" type="body"/>
          </p:nvPr>
        </p:nvSpPr>
        <p:spPr>
          <a:xfrm>
            <a:off x="284450" y="1787975"/>
            <a:ext cx="12595500" cy="427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873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Font typeface="Open Sans"/>
              <a:buChar char="•"/>
            </a:pPr>
            <a:r>
              <a:rPr lang="en-US" sz="2500">
                <a:latin typeface="Open Sans"/>
                <a:ea typeface="Open Sans"/>
                <a:cs typeface="Open Sans"/>
                <a:sym typeface="Open Sans"/>
              </a:rPr>
              <a:t>Alla borde ha ett privat konto på spiris</a:t>
            </a:r>
            <a:endParaRPr sz="2500">
              <a:latin typeface="Open Sans"/>
              <a:ea typeface="Open Sans"/>
              <a:cs typeface="Open Sans"/>
              <a:sym typeface="Open Sans"/>
            </a:endParaRPr>
          </a:p>
          <a:p>
            <a:pPr indent="-3873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Font typeface="Open Sans"/>
              <a:buChar char="•"/>
            </a:pPr>
            <a:r>
              <a:rPr lang="en-US" sz="2500">
                <a:latin typeface="Open Sans"/>
                <a:ea typeface="Open Sans"/>
                <a:cs typeface="Open Sans"/>
                <a:sym typeface="Open Sans"/>
              </a:rPr>
              <a:t>Håll koll på er budget förfan</a:t>
            </a:r>
            <a:endParaRPr sz="250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ektionsdagen 2021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9E1B20"/>
      </a:accent1>
      <a:accent2>
        <a:srgbClr val="212121"/>
      </a:accent2>
      <a:accent3>
        <a:srgbClr val="FBCB13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